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256" r:id="rId2"/>
    <p:sldId id="423" r:id="rId3"/>
    <p:sldId id="443" r:id="rId4"/>
    <p:sldId id="424" r:id="rId5"/>
    <p:sldId id="425" r:id="rId6"/>
    <p:sldId id="426" r:id="rId7"/>
    <p:sldId id="445" r:id="rId8"/>
    <p:sldId id="427" r:id="rId9"/>
    <p:sldId id="428" r:id="rId10"/>
    <p:sldId id="429" r:id="rId11"/>
    <p:sldId id="430" r:id="rId12"/>
    <p:sldId id="431" r:id="rId13"/>
    <p:sldId id="433" r:id="rId14"/>
    <p:sldId id="447" r:id="rId15"/>
    <p:sldId id="434" r:id="rId16"/>
    <p:sldId id="435" r:id="rId17"/>
    <p:sldId id="444" r:id="rId18"/>
    <p:sldId id="436" r:id="rId19"/>
    <p:sldId id="437" r:id="rId20"/>
    <p:sldId id="438" r:id="rId21"/>
    <p:sldId id="319" r:id="rId22"/>
    <p:sldId id="375" r:id="rId23"/>
    <p:sldId id="448" r:id="rId24"/>
    <p:sldId id="418" r:id="rId25"/>
    <p:sldId id="449" r:id="rId26"/>
    <p:sldId id="419" r:id="rId27"/>
    <p:sldId id="450" r:id="rId28"/>
    <p:sldId id="420" r:id="rId29"/>
    <p:sldId id="451" r:id="rId30"/>
    <p:sldId id="421" r:id="rId31"/>
    <p:sldId id="422" r:id="rId32"/>
    <p:sldId id="439" r:id="rId33"/>
    <p:sldId id="440" r:id="rId34"/>
    <p:sldId id="455" r:id="rId35"/>
    <p:sldId id="342" r:id="rId36"/>
  </p:sldIdLst>
  <p:sldSz cx="12192000" cy="6858000"/>
  <p:notesSz cx="10234613" cy="70993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4F8CC2"/>
    <a:srgbClr val="4F8C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Gaya Medium 2 - Akse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91" autoAdjust="0"/>
    <p:restoredTop sz="94660"/>
  </p:normalViewPr>
  <p:slideViewPr>
    <p:cSldViewPr snapToGrid="0">
      <p:cViewPr varScale="1">
        <p:scale>
          <a:sx n="85" d="100"/>
          <a:sy n="85" d="100"/>
        </p:scale>
        <p:origin x="629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7" d="100"/>
          <a:sy n="107" d="100"/>
        </p:scale>
        <p:origin x="2202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Header 1">
            <a:extLst>
              <a:ext uri="{FF2B5EF4-FFF2-40B4-BE49-F238E27FC236}">
                <a16:creationId xmlns:a16="http://schemas.microsoft.com/office/drawing/2014/main" xmlns="" id="{11B86793-07CC-4B5D-A622-BDF7C30605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Tampungan Tanggal 2">
            <a:extLst>
              <a:ext uri="{FF2B5EF4-FFF2-40B4-BE49-F238E27FC236}">
                <a16:creationId xmlns:a16="http://schemas.microsoft.com/office/drawing/2014/main" xmlns="" id="{468B05F1-17D8-4B22-9E14-5098B6D4BFA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797550" y="0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F0FB04-6B84-4CB2-AC26-826522ED2958}" type="datetimeFigureOut">
              <a:rPr lang="id-ID" smtClean="0"/>
              <a:pPr/>
              <a:t>16/09/2019</a:t>
            </a:fld>
            <a:endParaRPr lang="id-ID"/>
          </a:p>
        </p:txBody>
      </p:sp>
      <p:sp>
        <p:nvSpPr>
          <p:cNvPr id="4" name="Tampungan Kaki 3">
            <a:extLst>
              <a:ext uri="{FF2B5EF4-FFF2-40B4-BE49-F238E27FC236}">
                <a16:creationId xmlns:a16="http://schemas.microsoft.com/office/drawing/2014/main" xmlns="" id="{99F20E86-C0B3-4FC1-846A-408BDEF45E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743700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xmlns="" id="{59A50FB2-7FD9-4FC1-BBC6-97C73F74BF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797550" y="6743700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E7A42C-C60A-4C6B-8C15-A6CAC2B50E10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313472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Hea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999" cy="35619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id-ID"/>
          </a:p>
        </p:txBody>
      </p:sp>
      <p:sp>
        <p:nvSpPr>
          <p:cNvPr id="3" name="Tampungan Tanggal 2"/>
          <p:cNvSpPr>
            <a:spLocks noGrp="1"/>
          </p:cNvSpPr>
          <p:nvPr>
            <p:ph type="dt" idx="1"/>
          </p:nvPr>
        </p:nvSpPr>
        <p:spPr>
          <a:xfrm>
            <a:off x="5797246" y="0"/>
            <a:ext cx="4434999" cy="35619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5EF59AF5-DD86-4807-BD9B-80304F56DD26}" type="datetimeFigureOut">
              <a:rPr lang="id-ID" smtClean="0"/>
              <a:pPr/>
              <a:t>16/09/2019</a:t>
            </a:fld>
            <a:endParaRPr lang="id-ID"/>
          </a:p>
        </p:txBody>
      </p:sp>
      <p:sp>
        <p:nvSpPr>
          <p:cNvPr id="4" name="Tampungan Gambar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987675" y="887413"/>
            <a:ext cx="4259263" cy="23955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id-ID"/>
          </a:p>
        </p:txBody>
      </p:sp>
      <p:sp>
        <p:nvSpPr>
          <p:cNvPr id="5" name="Tampungan Catatan 4"/>
          <p:cNvSpPr>
            <a:spLocks noGrp="1"/>
          </p:cNvSpPr>
          <p:nvPr>
            <p:ph type="body" sz="quarter" idx="3"/>
          </p:nvPr>
        </p:nvSpPr>
        <p:spPr>
          <a:xfrm>
            <a:off x="1023462" y="3416538"/>
            <a:ext cx="8187690" cy="2795350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6" name="Tampungan Kaki 5"/>
          <p:cNvSpPr>
            <a:spLocks noGrp="1"/>
          </p:cNvSpPr>
          <p:nvPr>
            <p:ph type="ftr" sz="quarter" idx="4"/>
          </p:nvPr>
        </p:nvSpPr>
        <p:spPr>
          <a:xfrm>
            <a:off x="0" y="6743103"/>
            <a:ext cx="4434999" cy="35619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id-ID"/>
          </a:p>
        </p:txBody>
      </p:sp>
      <p:sp>
        <p:nvSpPr>
          <p:cNvPr id="7" name="Tampungan Nomor Slide 6"/>
          <p:cNvSpPr>
            <a:spLocks noGrp="1"/>
          </p:cNvSpPr>
          <p:nvPr>
            <p:ph type="sldNum" sz="quarter" idx="5"/>
          </p:nvPr>
        </p:nvSpPr>
        <p:spPr>
          <a:xfrm>
            <a:off x="5797246" y="6743103"/>
            <a:ext cx="4434999" cy="35619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F52C6557-B3ED-4680-AC11-FFD009CADB71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26304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d-ID"/>
              <a:t>Klik untuk mengedit gaya subjudul Master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15023-FC6E-44F3-AEC4-C583ECF2308C}" type="datetime1">
              <a:rPr lang="id-ID" smtClean="0"/>
              <a:pPr/>
              <a:t>16/09/2019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1E1-CE84-4822-BF36-7E9757C57BEF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78844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Judul dan Teks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263CD-77E8-4610-8CFC-CE3F0FD29417}" type="datetime1">
              <a:rPr lang="id-ID" smtClean="0"/>
              <a:pPr/>
              <a:t>16/09/2019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1E1-CE84-4822-BF36-7E9757C57BEF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32260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Judul Vertikal dan Te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862B2-EBA3-4E16-A4DF-750599AF42D4}" type="datetime1">
              <a:rPr lang="id-ID" smtClean="0"/>
              <a:pPr/>
              <a:t>16/09/2019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1E1-CE84-4822-BF36-7E9757C57BEF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17720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C9F1A-E8D0-4225-A294-01756E8A176F}" type="datetime1">
              <a:rPr lang="id-ID" smtClean="0"/>
              <a:pPr/>
              <a:t>16/09/2019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fld id="{BBAF81E1-CE84-4822-BF36-7E9757C57BEF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92874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47F5-49EE-4361-B22C-0D454DF9AEB6}" type="datetime1">
              <a:rPr lang="id-ID" smtClean="0"/>
              <a:pPr/>
              <a:t>16/09/2019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1E1-CE84-4822-BF36-7E9757C57BEF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1826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D41A-6919-4914-8111-5DEDC2908919}" type="datetime1">
              <a:rPr lang="id-ID" smtClean="0"/>
              <a:pPr/>
              <a:t>16/09/2019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1E1-CE84-4822-BF36-7E9757C57BEF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3054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236E5-94A8-42D4-80DF-DB825CB50104}" type="datetime1">
              <a:rPr lang="id-ID" smtClean="0"/>
              <a:pPr/>
              <a:t>16/09/2019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1E1-CE84-4822-BF36-7E9757C57BEF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364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ADA00-DC3A-470E-9394-3EBF39D9F243}" type="datetime1">
              <a:rPr lang="id-ID" smtClean="0"/>
              <a:pPr/>
              <a:t>16/09/2019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1E1-CE84-4822-BF36-7E9757C57BEF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030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D873C-B35D-4435-845E-A1D30D5A75D4}" type="datetime1">
              <a:rPr lang="id-ID" smtClean="0"/>
              <a:pPr/>
              <a:t>16/09/2019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1E1-CE84-4822-BF36-7E9757C57BEF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77635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E71BB-C0F4-4E90-95F4-269B12413C8C}" type="datetime1">
              <a:rPr lang="id-ID" smtClean="0"/>
              <a:pPr/>
              <a:t>16/09/2019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1E1-CE84-4822-BF36-7E9757C57BEF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15431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E4E9D-DBEB-4B83-BF16-9808E1F0084E}" type="datetime1">
              <a:rPr lang="id-ID" smtClean="0"/>
              <a:pPr/>
              <a:t>16/09/2019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1E1-CE84-4822-BF36-7E9757C57BEF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16240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ersegi Panjang 9">
            <a:extLst>
              <a:ext uri="{FF2B5EF4-FFF2-40B4-BE49-F238E27FC236}">
                <a16:creationId xmlns:a16="http://schemas.microsoft.com/office/drawing/2014/main" xmlns="" id="{6F2FB455-A5D0-4165-B42D-0B982825A21D}"/>
              </a:ext>
            </a:extLst>
          </p:cNvPr>
          <p:cNvSpPr/>
          <p:nvPr userDrawn="1"/>
        </p:nvSpPr>
        <p:spPr>
          <a:xfrm>
            <a:off x="10947862" y="6273294"/>
            <a:ext cx="1244138" cy="584705"/>
          </a:xfrm>
          <a:prstGeom prst="rect">
            <a:avLst/>
          </a:prstGeom>
          <a:solidFill>
            <a:srgbClr val="4F8CC2"/>
          </a:solidFill>
          <a:ln>
            <a:solidFill>
              <a:srgbClr val="4F8C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1" name="Gambar 10">
            <a:extLst>
              <a:ext uri="{FF2B5EF4-FFF2-40B4-BE49-F238E27FC236}">
                <a16:creationId xmlns:a16="http://schemas.microsoft.com/office/drawing/2014/main" xmlns="" id="{D025ED62-F72E-493B-86B0-C6E87EC917A6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8978411" y="6273295"/>
            <a:ext cx="1821064" cy="43788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2A3C464-889B-4F5B-A600-337D4F698D36}" type="datetime1">
              <a:rPr lang="id-ID" smtClean="0"/>
              <a:pPr/>
              <a:t>16/09/2019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/>
                </a:solidFill>
              </a:defRPr>
            </a:lvl1pPr>
          </a:lstStyle>
          <a:p>
            <a:fld id="{BBAF81E1-CE84-4822-BF36-7E9757C57BEF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93396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bpptik.kominfo.go.id/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ersegi Panjang 7">
            <a:extLst>
              <a:ext uri="{FF2B5EF4-FFF2-40B4-BE49-F238E27FC236}">
                <a16:creationId xmlns:a16="http://schemas.microsoft.com/office/drawing/2014/main" xmlns="" id="{738B251A-0260-4D9C-BF96-2B8BB1FFDCE9}"/>
              </a:ext>
            </a:extLst>
          </p:cNvPr>
          <p:cNvSpPr/>
          <p:nvPr/>
        </p:nvSpPr>
        <p:spPr>
          <a:xfrm>
            <a:off x="0" y="0"/>
            <a:ext cx="8119870" cy="6858000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Persegi Panjang 8">
            <a:extLst>
              <a:ext uri="{FF2B5EF4-FFF2-40B4-BE49-F238E27FC236}">
                <a16:creationId xmlns:a16="http://schemas.microsoft.com/office/drawing/2014/main" xmlns="" id="{7357CB26-B43F-4226-829F-F5EC97ADEC2E}"/>
              </a:ext>
            </a:extLst>
          </p:cNvPr>
          <p:cNvSpPr/>
          <p:nvPr/>
        </p:nvSpPr>
        <p:spPr>
          <a:xfrm>
            <a:off x="8119870" y="0"/>
            <a:ext cx="4072130" cy="6858000"/>
          </a:xfrm>
          <a:prstGeom prst="rect">
            <a:avLst/>
          </a:prstGeom>
          <a:solidFill>
            <a:srgbClr val="4F8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793EF0C2-EE57-40DD-B754-BF1477FABAB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119870" y="0"/>
            <a:ext cx="407213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xmlns="" id="{BD14FF0C-D91F-4633-8F4D-1113A4B964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3257" y="965198"/>
            <a:ext cx="6766078" cy="4927601"/>
          </a:xfrm>
        </p:spPr>
        <p:txBody>
          <a:bodyPr anchor="ctr">
            <a:normAutofit/>
          </a:bodyPr>
          <a:lstStyle/>
          <a:p>
            <a:pPr algn="r"/>
            <a:r>
              <a:rPr lang="en-US" dirty="0" err="1" smtClean="0"/>
              <a:t>Topologi</a:t>
            </a:r>
            <a:r>
              <a:rPr lang="en-US" dirty="0" smtClean="0"/>
              <a:t> </a:t>
            </a:r>
            <a:r>
              <a:rPr lang="en-US" smtClean="0"/>
              <a:t>Jaringan</a:t>
            </a:r>
            <a:r>
              <a:rPr lang="id-ID" smtClean="0"/>
              <a:t> </a:t>
            </a:r>
            <a:endParaRPr lang="id-ID" dirty="0"/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xmlns="" id="{5018B7B8-4768-4F22-851F-87096C99C0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4570" y="965199"/>
            <a:ext cx="3093963" cy="4927602"/>
          </a:xfrm>
        </p:spPr>
        <p:txBody>
          <a:bodyPr anchor="ctr">
            <a:normAutofit/>
          </a:bodyPr>
          <a:lstStyle/>
          <a:p>
            <a:pPr algn="l"/>
            <a:r>
              <a:rPr lang="id-ID" sz="2000" dirty="0">
                <a:solidFill>
                  <a:srgbClr val="FFFFFF"/>
                </a:solidFill>
              </a:rPr>
              <a:t>Disusun Oleh: </a:t>
            </a:r>
          </a:p>
          <a:p>
            <a:pPr algn="l"/>
            <a:r>
              <a:rPr lang="id-ID" sz="2000" dirty="0" smtClean="0">
                <a:solidFill>
                  <a:srgbClr val="FFFFFF"/>
                </a:solidFill>
              </a:rPr>
              <a:t>[</a:t>
            </a:r>
            <a:r>
              <a:rPr lang="en-US" sz="2000" dirty="0" smtClean="0">
                <a:solidFill>
                  <a:srgbClr val="FFFFFF"/>
                </a:solidFill>
              </a:rPr>
              <a:t>Hary </a:t>
            </a:r>
            <a:r>
              <a:rPr lang="en-US" sz="2000" dirty="0" err="1" smtClean="0">
                <a:solidFill>
                  <a:srgbClr val="FFFFFF"/>
                </a:solidFill>
              </a:rPr>
              <a:t>Yudhanto</a:t>
            </a:r>
            <a:r>
              <a:rPr lang="id-ID" sz="2000" dirty="0" smtClean="0">
                <a:solidFill>
                  <a:srgbClr val="FFFFFF"/>
                </a:solidFill>
              </a:rPr>
              <a:t>]</a:t>
            </a:r>
            <a:endParaRPr lang="id-ID" sz="2000" dirty="0">
              <a:solidFill>
                <a:srgbClr val="FFFFFF"/>
              </a:solidFill>
            </a:endParaRPr>
          </a:p>
        </p:txBody>
      </p:sp>
      <p:pic>
        <p:nvPicPr>
          <p:cNvPr id="6" name="Gambar 5">
            <a:extLst>
              <a:ext uri="{FF2B5EF4-FFF2-40B4-BE49-F238E27FC236}">
                <a16:creationId xmlns:a16="http://schemas.microsoft.com/office/drawing/2014/main" xmlns="" id="{917E5B8F-854C-49D5-A663-5E5AC209633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54570" y="212566"/>
            <a:ext cx="2245992" cy="540067"/>
          </a:xfrm>
          <a:prstGeom prst="rect">
            <a:avLst/>
          </a:prstGeom>
        </p:spPr>
      </p:pic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xmlns="" id="{07150B10-0BB5-4A8B-AC1D-D18357942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1E1-CE84-4822-BF36-7E9757C57BEF}" type="slidenum">
              <a:rPr lang="id-ID" smtClean="0">
                <a:solidFill>
                  <a:schemeClr val="tx1"/>
                </a:solidFill>
              </a:rPr>
              <a:pPr/>
              <a:t>1</a:t>
            </a:fld>
            <a:endParaRPr lang="id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6258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851" y="207800"/>
            <a:ext cx="7926926" cy="601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75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xmlns="" id="{8F886631-4C95-4488-BC63-8DE1FB790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</p:spPr>
        <p:txBody>
          <a:bodyPr/>
          <a:lstStyle/>
          <a:p>
            <a:fld id="{BBAF81E1-CE84-4822-BF36-7E9757C57BEF}" type="slidenum">
              <a:rPr lang="id-ID" smtClean="0"/>
              <a:pPr/>
              <a:t>11</a:t>
            </a:fld>
            <a:endParaRPr lang="id-ID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06829" y="219075"/>
            <a:ext cx="9601200" cy="1485900"/>
          </a:xfrm>
        </p:spPr>
        <p:txBody>
          <a:bodyPr/>
          <a:lstStyle/>
          <a:p>
            <a:r>
              <a:rPr lang="en-US" dirty="0" smtClean="0"/>
              <a:t>Bridge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985696" y="1971361"/>
            <a:ext cx="5263662" cy="3295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alat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menghubungkan</a:t>
            </a:r>
            <a:r>
              <a:rPr lang="en-US" dirty="0"/>
              <a:t> </a:t>
            </a:r>
            <a:r>
              <a:rPr lang="en-US" b="1" dirty="0" err="1"/>
              <a:t>jaringan</a:t>
            </a:r>
            <a:r>
              <a:rPr lang="en-US" b="1" dirty="0"/>
              <a:t> </a:t>
            </a:r>
            <a:r>
              <a:rPr lang="en-US" b="1" dirty="0" err="1"/>
              <a:t>komputer</a:t>
            </a:r>
            <a:r>
              <a:rPr lang="en-US" dirty="0"/>
              <a:t> LAN (Local </a:t>
            </a:r>
            <a:r>
              <a:rPr lang="en-US" dirty="0" smtClean="0"/>
              <a:t>area </a:t>
            </a:r>
            <a:r>
              <a:rPr lang="en-US" dirty="0"/>
              <a:t>Network)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b="1" dirty="0" err="1"/>
              <a:t>jaringan</a:t>
            </a:r>
            <a:r>
              <a:rPr lang="en-US" dirty="0"/>
              <a:t> LAN yang lain</a:t>
            </a:r>
          </a:p>
        </p:txBody>
      </p:sp>
      <p:pic>
        <p:nvPicPr>
          <p:cNvPr id="8" name="Picture 2" descr="Image result for bridge jaring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57" y="3357650"/>
            <a:ext cx="4725514" cy="306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812" y="1315096"/>
            <a:ext cx="3620240" cy="167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69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xmlns="" id="{8F886631-4C95-4488-BC63-8DE1FB790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</p:spPr>
        <p:txBody>
          <a:bodyPr/>
          <a:lstStyle/>
          <a:p>
            <a:fld id="{BBAF81E1-CE84-4822-BF36-7E9757C57BEF}" type="slidenum">
              <a:rPr lang="id-ID" smtClean="0"/>
              <a:pPr/>
              <a:t>12</a:t>
            </a:fld>
            <a:endParaRPr lang="id-ID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7086" y="55122"/>
            <a:ext cx="9601200" cy="1485900"/>
          </a:xfrm>
        </p:spPr>
        <p:txBody>
          <a:bodyPr/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pic>
        <p:nvPicPr>
          <p:cNvPr id="7" name="Picture 2" descr="Image result for switch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378" y="246934"/>
            <a:ext cx="5786411" cy="368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Simbol-Simbol Pada Jaringan Komputer yang Harus Kamu Ketahu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271" y="1541022"/>
            <a:ext cx="2028825" cy="9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7086" y="2531623"/>
            <a:ext cx="11479214" cy="4421842"/>
          </a:xfrm>
        </p:spPr>
        <p:txBody>
          <a:bodyPr>
            <a:normAutofit/>
          </a:bodyPr>
          <a:lstStyle/>
          <a:p>
            <a:pPr lvl="1"/>
            <a:endParaRPr lang="en-US" dirty="0" smtClean="0"/>
          </a:p>
          <a:p>
            <a:pPr lvl="1"/>
            <a:r>
              <a:rPr lang="en-US" dirty="0" smtClean="0"/>
              <a:t>Switch </a:t>
            </a:r>
            <a:r>
              <a:rPr lang="en-US" dirty="0" err="1"/>
              <a:t>menghubungkan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yang </a:t>
            </a:r>
            <a:r>
              <a:rPr lang="en-US" dirty="0" err="1"/>
              <a:t>terhubung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LAN,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smtClean="0"/>
              <a:t>hub. </a:t>
            </a:r>
            <a:r>
              <a:rPr lang="en-US" dirty="0" err="1" smtClean="0"/>
              <a:t>Perbedaannya</a:t>
            </a:r>
            <a:r>
              <a:rPr lang="en-US" dirty="0" smtClean="0"/>
              <a:t> </a:t>
            </a:r>
            <a:r>
              <a:rPr lang="en-US" dirty="0" err="1"/>
              <a:t>adalah</a:t>
            </a:r>
            <a:r>
              <a:rPr lang="en-US" dirty="0"/>
              <a:t> switch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beroperasi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mode "full-duplex" </a:t>
            </a:r>
            <a:r>
              <a:rPr lang="en-US" dirty="0" err="1"/>
              <a:t>dan</a:t>
            </a:r>
            <a:r>
              <a:rPr lang="en-US" dirty="0"/>
              <a:t> "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mengalihkan</a:t>
            </a:r>
            <a:r>
              <a:rPr lang="en-US" dirty="0"/>
              <a:t> </a:t>
            </a:r>
            <a:r>
              <a:rPr lang="en-US" dirty="0" err="1"/>
              <a:t>jalur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 smtClean="0"/>
              <a:t>mem</a:t>
            </a:r>
            <a:r>
              <a:rPr lang="en-US" dirty="0" smtClean="0"/>
              <a:t>-filter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tujuan</a:t>
            </a:r>
            <a:r>
              <a:rPr lang="en-US" dirty="0"/>
              <a:t> yang </a:t>
            </a:r>
            <a:r>
              <a:rPr lang="en-US" dirty="0" err="1"/>
              <a:t>spesifik</a:t>
            </a:r>
            <a:r>
              <a:rPr lang="en-US" dirty="0" smtClean="0"/>
              <a:t>".</a:t>
            </a:r>
          </a:p>
          <a:p>
            <a:pPr lvl="1"/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mencegah</a:t>
            </a:r>
            <a:r>
              <a:rPr lang="en-US" dirty="0" smtClean="0"/>
              <a:t> </a:t>
            </a:r>
            <a:r>
              <a:rPr lang="en-US" dirty="0" err="1"/>
              <a:t>terjadinya</a:t>
            </a:r>
            <a:r>
              <a:rPr lang="en-US" dirty="0"/>
              <a:t> </a:t>
            </a:r>
            <a:r>
              <a:rPr lang="en-US" i="1" dirty="0"/>
              <a:t>domain collision </a:t>
            </a:r>
            <a:r>
              <a:rPr lang="en-US" dirty="0" err="1" smtClean="0"/>
              <a:t>dan</a:t>
            </a:r>
            <a:r>
              <a:rPr lang="en-US" dirty="0"/>
              <a:t> </a:t>
            </a:r>
            <a:r>
              <a:rPr lang="en-US" dirty="0" err="1" smtClean="0"/>
              <a:t>penurunan</a:t>
            </a:r>
            <a:r>
              <a:rPr lang="en-US" dirty="0" smtClean="0"/>
              <a:t> </a:t>
            </a:r>
            <a:r>
              <a:rPr lang="en-US" dirty="0" err="1"/>
              <a:t>kecepatan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 </a:t>
            </a:r>
            <a:r>
              <a:rPr lang="en-US" dirty="0" err="1" smtClean="0"/>
              <a:t>suatu</a:t>
            </a:r>
            <a:r>
              <a:rPr lang="en-US" dirty="0" smtClean="0"/>
              <a:t> </a:t>
            </a:r>
            <a:r>
              <a:rPr lang="en-US" dirty="0" err="1" smtClean="0"/>
              <a:t>jaringan</a:t>
            </a:r>
            <a:r>
              <a:rPr lang="en-US" dirty="0" smtClean="0"/>
              <a:t> </a:t>
            </a:r>
            <a:r>
              <a:rPr lang="en-US" dirty="0" err="1" smtClean="0"/>
              <a:t>komputer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SWITCH </a:t>
            </a:r>
            <a:r>
              <a:rPr lang="en-US" dirty="0" err="1" smtClean="0"/>
              <a:t>bekerja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mengakses</a:t>
            </a:r>
            <a:r>
              <a:rPr lang="en-US" dirty="0" smtClean="0"/>
              <a:t> </a:t>
            </a:r>
            <a:r>
              <a:rPr lang="en-US" dirty="0" err="1" smtClean="0"/>
              <a:t>tabel</a:t>
            </a:r>
            <a:r>
              <a:rPr lang="en-US" dirty="0" smtClean="0"/>
              <a:t> </a:t>
            </a:r>
            <a:r>
              <a:rPr lang="en-US" i="1" dirty="0"/>
              <a:t>MAC Address</a:t>
            </a:r>
            <a:r>
              <a:rPr lang="en-US" dirty="0" smtClean="0"/>
              <a:t>, </a:t>
            </a:r>
            <a:r>
              <a:rPr lang="en-US" dirty="0" err="1" smtClean="0"/>
              <a:t>jadi</a:t>
            </a:r>
            <a:r>
              <a:rPr lang="en-US" dirty="0" smtClean="0"/>
              <a:t> </a:t>
            </a:r>
            <a:r>
              <a:rPr lang="en-US" dirty="0" err="1"/>
              <a:t>kalau</a:t>
            </a:r>
            <a:r>
              <a:rPr lang="en-US" dirty="0"/>
              <a:t> </a:t>
            </a:r>
            <a:r>
              <a:rPr lang="en-US" dirty="0" err="1" smtClean="0"/>
              <a:t>sinyal</a:t>
            </a:r>
            <a:r>
              <a:rPr lang="en-US" dirty="0" smtClean="0"/>
              <a:t> </a:t>
            </a:r>
            <a:r>
              <a:rPr lang="en-US" dirty="0" err="1" smtClean="0"/>
              <a:t>berasal</a:t>
            </a:r>
            <a:r>
              <a:rPr lang="en-US" dirty="0" smtClean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i="1" dirty="0"/>
              <a:t>port </a:t>
            </a:r>
            <a:r>
              <a:rPr lang="en-US" dirty="0" err="1" smtClean="0"/>
              <a:t>satu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i="1" dirty="0"/>
              <a:t>port </a:t>
            </a:r>
            <a:r>
              <a:rPr lang="en-US" dirty="0" err="1"/>
              <a:t>lainnya</a:t>
            </a:r>
            <a:r>
              <a:rPr lang="en-US" dirty="0"/>
              <a:t>,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/>
              <a:t>di </a:t>
            </a:r>
            <a:r>
              <a:rPr lang="en-US" i="1" dirty="0"/>
              <a:t>broadcast </a:t>
            </a:r>
            <a:r>
              <a:rPr lang="en-US" i="1" dirty="0" err="1" smtClean="0"/>
              <a:t>ke</a:t>
            </a:r>
            <a:r>
              <a:rPr lang="en-US" i="1" dirty="0" smtClean="0"/>
              <a:t> port </a:t>
            </a:r>
            <a:r>
              <a:rPr lang="en-US" dirty="0"/>
              <a:t>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 smtClean="0"/>
              <a:t>dituju</a:t>
            </a:r>
            <a:r>
              <a:rPr lang="en-US" dirty="0" smtClean="0"/>
              <a:t>.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65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xmlns="" id="{8F886631-4C95-4488-BC63-8DE1FB790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1E1-CE84-4822-BF36-7E9757C57BEF}" type="slidenum">
              <a:rPr lang="id-ID" smtClean="0"/>
              <a:pPr/>
              <a:t>13</a:t>
            </a:fld>
            <a:endParaRPr lang="id-ID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218" y="238406"/>
            <a:ext cx="8319752" cy="626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3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1E1-CE84-4822-BF36-7E9757C57BEF}" type="slidenum">
              <a:rPr lang="id-ID" smtClean="0"/>
              <a:pPr/>
              <a:t>14</a:t>
            </a:fld>
            <a:endParaRPr lang="id-ID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12376" y="140167"/>
            <a:ext cx="10871200" cy="563562"/>
          </a:xfrm>
        </p:spPr>
        <p:txBody>
          <a:bodyPr/>
          <a:lstStyle/>
          <a:p>
            <a:r>
              <a:rPr lang="en-US" sz="2800" b="1" dirty="0">
                <a:latin typeface="Calibri" charset="0"/>
              </a:rPr>
              <a:t>PERANGKAT KERAS JARINGAN KOMPUTER</a:t>
            </a:r>
            <a:endParaRPr lang="en-US" sz="2800" dirty="0">
              <a:latin typeface="Calibri" charset="0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107576" y="779929"/>
            <a:ext cx="10972800" cy="4953000"/>
          </a:xfrm>
        </p:spPr>
        <p:txBody>
          <a:bodyPr/>
          <a:lstStyle/>
          <a:p>
            <a:pPr>
              <a:buFontTx/>
              <a:buNone/>
            </a:pPr>
            <a:r>
              <a:rPr lang="en-US" sz="1800" dirty="0"/>
              <a:t>3. </a:t>
            </a:r>
            <a:r>
              <a:rPr lang="en-US" sz="1800" b="1" dirty="0"/>
              <a:t>HUB </a:t>
            </a:r>
            <a:r>
              <a:rPr lang="en-US" sz="1800" b="1" dirty="0" err="1"/>
              <a:t>dan</a:t>
            </a:r>
            <a:r>
              <a:rPr lang="en-US" sz="1800" b="1" dirty="0"/>
              <a:t> Switch</a:t>
            </a:r>
          </a:p>
          <a:p>
            <a:pPr>
              <a:buFontTx/>
              <a:buNone/>
            </a:pPr>
            <a:endParaRPr lang="en-US" sz="1800" dirty="0"/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26" y="1613193"/>
            <a:ext cx="3835400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776" y="1613193"/>
            <a:ext cx="36576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359792"/>
              </p:ext>
            </p:extLst>
          </p:nvPr>
        </p:nvGraphicFramePr>
        <p:xfrm>
          <a:off x="337392" y="3232890"/>
          <a:ext cx="8127999" cy="28448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70933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Garamond"/>
                          <a:cs typeface="Garamond"/>
                        </a:rPr>
                        <a:t>HUB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Garamond"/>
                          <a:cs typeface="Garamond"/>
                        </a:rPr>
                        <a:t>Switch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Garamond"/>
                          <a:cs typeface="Garamond"/>
                        </a:rPr>
                        <a:t>Metode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Garamond"/>
                          <a:cs typeface="Garamond"/>
                        </a:rPr>
                        <a:t>Bekerja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dengan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metode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broadcast,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sehingga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semua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port yang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ada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akan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dikirim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sinyalnya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Garamond"/>
                          <a:cs typeface="Garamond"/>
                        </a:rPr>
                        <a:t>Bekerja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dengan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metode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tabel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MAC Address,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sehingga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sinyal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hanya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akan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dikirim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pada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port yang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dituju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saja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. </a:t>
                      </a:r>
                      <a:endParaRPr lang="en-US" i="1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aramond"/>
                          <a:cs typeface="Garamond"/>
                        </a:rPr>
                        <a:t>Kecepatan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Garamond"/>
                          <a:cs typeface="Garamond"/>
                        </a:rPr>
                        <a:t>Kurang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Garamond"/>
                          <a:cs typeface="Garamond"/>
                        </a:rPr>
                        <a:t>Baik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aramond"/>
                          <a:cs typeface="Garamond"/>
                        </a:rPr>
                        <a:t>Domain Collision</a:t>
                      </a:r>
                      <a:endParaRPr lang="en-US" i="1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Garamond"/>
                          <a:cs typeface="Garamond"/>
                        </a:rPr>
                        <a:t>Sering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terjadi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Garamond"/>
                          <a:cs typeface="Garamond"/>
                        </a:rPr>
                        <a:t>Jarang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/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hampir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tidak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pernah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terjadi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713656" y="2800842"/>
            <a:ext cx="3058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tantia"/>
                <a:cs typeface="Constantia"/>
              </a:rPr>
              <a:t>Perbedaan</a:t>
            </a:r>
            <a:r>
              <a:rPr lang="en-US" dirty="0">
                <a:latin typeface="Constantia"/>
                <a:cs typeface="Constantia"/>
              </a:rPr>
              <a:t> HUB </a:t>
            </a:r>
            <a:r>
              <a:rPr lang="en-US" dirty="0" err="1">
                <a:latin typeface="Constantia"/>
                <a:cs typeface="Constantia"/>
              </a:rPr>
              <a:t>dan</a:t>
            </a:r>
            <a:r>
              <a:rPr lang="en-US" dirty="0">
                <a:latin typeface="Constantia"/>
                <a:cs typeface="Constantia"/>
              </a:rPr>
              <a:t> Switch</a:t>
            </a:r>
          </a:p>
        </p:txBody>
      </p:sp>
      <p:pic>
        <p:nvPicPr>
          <p:cNvPr id="11" name="Picture 10" descr="hubs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368" y="1109137"/>
            <a:ext cx="2143787" cy="1607840"/>
          </a:xfrm>
          <a:prstGeom prst="rect">
            <a:avLst/>
          </a:prstGeom>
        </p:spPr>
      </p:pic>
      <p:pic>
        <p:nvPicPr>
          <p:cNvPr id="12" name="Picture 11" descr="switch1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344" y="3701425"/>
            <a:ext cx="2376264" cy="178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71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xmlns="" id="{8F886631-4C95-4488-BC63-8DE1FB790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</p:spPr>
        <p:txBody>
          <a:bodyPr/>
          <a:lstStyle/>
          <a:p>
            <a:fld id="{BBAF81E1-CE84-4822-BF36-7E9757C57BEF}" type="slidenum">
              <a:rPr lang="id-ID" smtClean="0"/>
              <a:pPr/>
              <a:t>15</a:t>
            </a:fld>
            <a:endParaRPr lang="id-ID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7927" y="92011"/>
            <a:ext cx="9601200" cy="1485900"/>
          </a:xfrm>
        </p:spPr>
        <p:txBody>
          <a:bodyPr/>
          <a:lstStyle/>
          <a:p>
            <a:r>
              <a:rPr lang="en-US" dirty="0" smtClean="0"/>
              <a:t>Router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-25730" y="1231944"/>
            <a:ext cx="8946541" cy="4195481"/>
          </a:xfrm>
        </p:spPr>
        <p:txBody>
          <a:bodyPr/>
          <a:lstStyle/>
          <a:p>
            <a:pPr marL="457200" lvl="1" indent="0" algn="just">
              <a:buNone/>
            </a:pPr>
            <a:r>
              <a:rPr lang="en-US" dirty="0" smtClean="0"/>
              <a:t>Router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peningkatan</a:t>
            </a:r>
            <a:r>
              <a:rPr lang="en-US" dirty="0"/>
              <a:t> </a:t>
            </a:r>
            <a:r>
              <a:rPr lang="en-US" dirty="0" err="1"/>
              <a:t>kemampuan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bridge. Router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dirty="0" err="1"/>
              <a:t>rute</a:t>
            </a:r>
            <a:r>
              <a:rPr lang="en-US" dirty="0"/>
              <a:t> / </a:t>
            </a:r>
            <a:r>
              <a:rPr lang="en-US" dirty="0" err="1"/>
              <a:t>jalur</a:t>
            </a:r>
            <a:r>
              <a:rPr lang="en-US" dirty="0"/>
              <a:t> (route)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 smtClean="0"/>
              <a:t>mem</a:t>
            </a:r>
            <a:r>
              <a:rPr lang="en-US" dirty="0" smtClean="0"/>
              <a:t>-filter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yang </a:t>
            </a:r>
            <a:r>
              <a:rPr lang="en-US" dirty="0" err="1"/>
              <a:t>berbeda</a:t>
            </a:r>
            <a:r>
              <a:rPr lang="en-US" dirty="0"/>
              <a:t>. </a:t>
            </a:r>
            <a:r>
              <a:rPr lang="en-US" dirty="0" err="1"/>
              <a:t>Beberapa</a:t>
            </a:r>
            <a:r>
              <a:rPr lang="en-US" dirty="0"/>
              <a:t> router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otomatis</a:t>
            </a:r>
            <a:r>
              <a:rPr lang="en-US" dirty="0"/>
              <a:t> </a:t>
            </a:r>
            <a:r>
              <a:rPr lang="en-US" dirty="0" err="1"/>
              <a:t>mendeteksi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mengalihkan</a:t>
            </a:r>
            <a:r>
              <a:rPr lang="en-US" dirty="0"/>
              <a:t> </a:t>
            </a:r>
            <a:r>
              <a:rPr lang="en-US" dirty="0" err="1"/>
              <a:t>jalur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area yang </a:t>
            </a:r>
            <a:r>
              <a:rPr lang="en-US" dirty="0" err="1"/>
              <a:t>bermasalah</a:t>
            </a:r>
            <a:r>
              <a:rPr lang="en-US" dirty="0"/>
              <a:t>. Router </a:t>
            </a:r>
            <a:r>
              <a:rPr lang="en-US" dirty="0" err="1"/>
              <a:t>bekerja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i="1" dirty="0" smtClean="0">
                <a:solidFill>
                  <a:srgbClr val="00B0F0"/>
                </a:solidFill>
              </a:rPr>
              <a:t>routing table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/>
              <a:t>yang </a:t>
            </a:r>
            <a:r>
              <a:rPr lang="en-US" dirty="0" err="1"/>
              <a:t>disimpan</a:t>
            </a:r>
            <a:r>
              <a:rPr lang="en-US" dirty="0"/>
              <a:t> di memory-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memutuskan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 smtClean="0"/>
              <a:t>kemana</a:t>
            </a:r>
            <a:r>
              <a:rPr lang="en-US" dirty="0" smtClean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paket</a:t>
            </a:r>
            <a:r>
              <a:rPr lang="en-US" dirty="0"/>
              <a:t> </a:t>
            </a:r>
            <a:r>
              <a:rPr lang="en-US" dirty="0" err="1"/>
              <a:t>dikirimkan</a:t>
            </a:r>
            <a:r>
              <a:rPr lang="en-US" dirty="0"/>
              <a:t>. Router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memutuskan</a:t>
            </a:r>
            <a:r>
              <a:rPr lang="en-US" dirty="0"/>
              <a:t> </a:t>
            </a:r>
            <a:r>
              <a:rPr lang="en-US" dirty="0" err="1"/>
              <a:t>rute</a:t>
            </a:r>
            <a:r>
              <a:rPr lang="en-US" dirty="0"/>
              <a:t> </a:t>
            </a:r>
            <a:r>
              <a:rPr lang="en-US" dirty="0" err="1"/>
              <a:t>terbaik</a:t>
            </a:r>
            <a:r>
              <a:rPr lang="en-US" dirty="0"/>
              <a:t>,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router </a:t>
            </a:r>
            <a:r>
              <a:rPr lang="en-US" dirty="0" err="1"/>
              <a:t>lebih</a:t>
            </a:r>
            <a:r>
              <a:rPr lang="en-US" dirty="0"/>
              <a:t> "</a:t>
            </a:r>
            <a:r>
              <a:rPr lang="en-US" dirty="0" err="1"/>
              <a:t>cerdas</a:t>
            </a:r>
            <a:r>
              <a:rPr lang="en-US" dirty="0"/>
              <a:t>" </a:t>
            </a:r>
            <a:r>
              <a:rPr lang="en-US" dirty="0" err="1"/>
              <a:t>dibanding</a:t>
            </a:r>
            <a:r>
              <a:rPr lang="en-US" dirty="0"/>
              <a:t> bridge.</a:t>
            </a:r>
          </a:p>
        </p:txBody>
      </p:sp>
      <p:pic>
        <p:nvPicPr>
          <p:cNvPr id="8" name="Picture 2" descr="Simbol-Simbol Pada Jaringan Komputer yang Harus Kamu Ketahu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246" y="4452366"/>
            <a:ext cx="2132622" cy="1439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router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3443" y="3962400"/>
            <a:ext cx="2507284" cy="221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16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xmlns="" id="{8F886631-4C95-4488-BC63-8DE1FB790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</p:spPr>
        <p:txBody>
          <a:bodyPr/>
          <a:lstStyle/>
          <a:p>
            <a:fld id="{BBAF81E1-CE84-4822-BF36-7E9757C57BEF}" type="slidenum">
              <a:rPr lang="id-ID" smtClean="0"/>
              <a:pPr/>
              <a:t>16</a:t>
            </a:fld>
            <a:endParaRPr lang="id-ID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9742" y="186018"/>
            <a:ext cx="9601200" cy="1485900"/>
          </a:xfrm>
        </p:spPr>
        <p:txBody>
          <a:bodyPr/>
          <a:lstStyle/>
          <a:p>
            <a:r>
              <a:rPr lang="en-US" dirty="0"/>
              <a:t>LAN, MAN, WAN </a:t>
            </a:r>
            <a:r>
              <a:rPr lang="en-US" dirty="0" err="1"/>
              <a:t>dan</a:t>
            </a:r>
            <a:r>
              <a:rPr lang="en-US" dirty="0"/>
              <a:t> PAN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51970" y="1671918"/>
            <a:ext cx="9437157" cy="419548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dilihat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luas</a:t>
            </a:r>
            <a:r>
              <a:rPr lang="en-US" dirty="0" smtClean="0"/>
              <a:t> area, jaringan </a:t>
            </a:r>
            <a:r>
              <a:rPr lang="en-US" dirty="0" err="1" smtClean="0"/>
              <a:t>komputer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dibagi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beberapa</a:t>
            </a:r>
            <a:r>
              <a:rPr lang="en-US" dirty="0" smtClean="0"/>
              <a:t> </a:t>
            </a:r>
            <a:r>
              <a:rPr lang="en-US" dirty="0" err="1" smtClean="0"/>
              <a:t>jenis</a:t>
            </a:r>
            <a:r>
              <a:rPr lang="en-US" dirty="0" smtClean="0"/>
              <a:t> :</a:t>
            </a:r>
          </a:p>
          <a:p>
            <a:pPr marL="457200" indent="-457200">
              <a:buAutoNum type="arabicPeriod"/>
            </a:pPr>
            <a:r>
              <a:rPr lang="en-US" dirty="0" smtClean="0"/>
              <a:t>Jaringan LAN (Local Area Network)</a:t>
            </a:r>
          </a:p>
          <a:p>
            <a:pPr marL="400050" lvl="1" indent="0">
              <a:buNone/>
            </a:pP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sebuah</a:t>
            </a:r>
            <a:r>
              <a:rPr lang="en-US" dirty="0" smtClean="0"/>
              <a:t> </a:t>
            </a:r>
            <a:r>
              <a:rPr lang="en-US" dirty="0" err="1" smtClean="0"/>
              <a:t>gedung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area </a:t>
            </a:r>
            <a:r>
              <a:rPr lang="en-US" dirty="0" err="1" smtClean="0"/>
              <a:t>perkantoran</a:t>
            </a:r>
            <a:endParaRPr lang="en-US" dirty="0" smtClean="0"/>
          </a:p>
          <a:p>
            <a:pPr marL="457200" indent="-457200">
              <a:buAutoNum type="arabicPeriod"/>
            </a:pPr>
            <a:r>
              <a:rPr lang="en-US" dirty="0" smtClean="0"/>
              <a:t>Jaringan MAN (Metropolitan Area Network)</a:t>
            </a:r>
          </a:p>
          <a:p>
            <a:pPr marL="400050" lvl="1" indent="0">
              <a:buNone/>
            </a:pP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menghubungkan</a:t>
            </a:r>
            <a:r>
              <a:rPr lang="en-US" dirty="0" smtClean="0"/>
              <a:t> </a:t>
            </a:r>
            <a:r>
              <a:rPr lang="en-US" dirty="0" err="1" smtClean="0"/>
              <a:t>beberapa</a:t>
            </a:r>
            <a:r>
              <a:rPr lang="en-US" dirty="0" smtClean="0"/>
              <a:t> </a:t>
            </a:r>
            <a:r>
              <a:rPr lang="en-US" dirty="0" err="1" smtClean="0"/>
              <a:t>gedung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kantor</a:t>
            </a:r>
            <a:r>
              <a:rPr lang="en-US" dirty="0" smtClean="0"/>
              <a:t> yang </a:t>
            </a:r>
            <a:r>
              <a:rPr lang="en-US" dirty="0" err="1" smtClean="0"/>
              <a:t>letaknya</a:t>
            </a:r>
            <a:r>
              <a:rPr lang="en-US" dirty="0" smtClean="0"/>
              <a:t>  </a:t>
            </a:r>
            <a:r>
              <a:rPr lang="en-US" dirty="0" err="1" smtClean="0"/>
              <a:t>berdekatan</a:t>
            </a:r>
            <a:endParaRPr lang="en-US" dirty="0" smtClean="0"/>
          </a:p>
          <a:p>
            <a:pPr marL="457200" indent="-457200">
              <a:buAutoNum type="arabicPeriod"/>
            </a:pPr>
            <a:r>
              <a:rPr lang="en-US" dirty="0" smtClean="0"/>
              <a:t>Jaringan WAN (Wide Area Network)</a:t>
            </a:r>
          </a:p>
          <a:p>
            <a:pPr marL="400050" lvl="1" indent="0">
              <a:buNone/>
            </a:pPr>
            <a:r>
              <a:rPr lang="en-US" dirty="0" smtClean="0"/>
              <a:t>Jaringan </a:t>
            </a:r>
            <a:r>
              <a:rPr lang="en-US" dirty="0" err="1" smtClean="0"/>
              <a:t>komputer</a:t>
            </a:r>
            <a:r>
              <a:rPr lang="en-US" dirty="0" smtClean="0"/>
              <a:t> yang </a:t>
            </a:r>
            <a:r>
              <a:rPr lang="en-US" dirty="0" err="1" smtClean="0"/>
              <a:t>mencakup</a:t>
            </a:r>
            <a:r>
              <a:rPr lang="en-US" dirty="0" smtClean="0"/>
              <a:t> </a:t>
            </a:r>
            <a:r>
              <a:rPr lang="en-US" dirty="0" err="1" smtClean="0"/>
              <a:t>antar</a:t>
            </a:r>
            <a:r>
              <a:rPr lang="en-US" dirty="0" smtClean="0"/>
              <a:t>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benua</a:t>
            </a:r>
            <a:endParaRPr lang="en-US" dirty="0" smtClean="0"/>
          </a:p>
          <a:p>
            <a:pPr marL="457200" indent="-457200">
              <a:buAutoNum type="arabicPeriod"/>
            </a:pPr>
            <a:r>
              <a:rPr lang="en-US" dirty="0" smtClean="0"/>
              <a:t>Jaringan PAN (Personal Area Network)</a:t>
            </a:r>
          </a:p>
          <a:p>
            <a:pPr marL="400050" lvl="1" indent="0">
              <a:buNone/>
            </a:pPr>
            <a:r>
              <a:rPr lang="en-US" dirty="0" smtClean="0"/>
              <a:t>Jaringan </a:t>
            </a:r>
            <a:r>
              <a:rPr lang="en-US" dirty="0" err="1" smtClean="0"/>
              <a:t>komunikasi</a:t>
            </a:r>
            <a:r>
              <a:rPr lang="en-US" dirty="0" smtClean="0"/>
              <a:t> </a:t>
            </a:r>
            <a:r>
              <a:rPr lang="en-US" dirty="0" err="1" smtClean="0"/>
              <a:t>satu</a:t>
            </a:r>
            <a:r>
              <a:rPr lang="en-US" dirty="0" smtClean="0"/>
              <a:t> </a:t>
            </a:r>
            <a:r>
              <a:rPr lang="en-US" dirty="0" err="1" smtClean="0"/>
              <a:t>perangkat</a:t>
            </a:r>
            <a:r>
              <a:rPr lang="en-US" dirty="0" smtClean="0"/>
              <a:t> lain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perangkat</a:t>
            </a:r>
            <a:r>
              <a:rPr lang="en-US" dirty="0" smtClean="0"/>
              <a:t> </a:t>
            </a:r>
            <a:r>
              <a:rPr lang="en-US" dirty="0" err="1" smtClean="0"/>
              <a:t>lainnya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jarak</a:t>
            </a:r>
            <a:r>
              <a:rPr lang="en-US" dirty="0" smtClean="0"/>
              <a:t> yang </a:t>
            </a:r>
            <a:r>
              <a:rPr lang="en-US" dirty="0" err="1" smtClean="0"/>
              <a:t>sangat</a:t>
            </a:r>
            <a:r>
              <a:rPr lang="en-US" dirty="0" smtClean="0"/>
              <a:t> </a:t>
            </a:r>
            <a:r>
              <a:rPr lang="en-US" dirty="0" err="1" smtClean="0"/>
              <a:t>dekat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914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1E1-CE84-4822-BF36-7E9757C57BEF}" type="slidenum">
              <a:rPr lang="id-ID" smtClean="0"/>
              <a:pPr/>
              <a:t>17</a:t>
            </a:fld>
            <a:endParaRPr lang="id-ID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5482" y="149132"/>
            <a:ext cx="10871200" cy="563562"/>
          </a:xfrm>
        </p:spPr>
        <p:txBody>
          <a:bodyPr/>
          <a:lstStyle/>
          <a:p>
            <a:r>
              <a:rPr lang="en-US" sz="2800" b="1" dirty="0">
                <a:latin typeface="Calibri"/>
                <a:cs typeface="Calibri"/>
              </a:rPr>
              <a:t>JENIS JARINGAN KOMPUTER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282914" y="764446"/>
            <a:ext cx="10972800" cy="4953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  <a:buFontTx/>
              <a:buNone/>
            </a:pPr>
            <a:endParaRPr lang="en-US" sz="2400" b="1" dirty="0"/>
          </a:p>
          <a:p>
            <a:pPr>
              <a:lnSpc>
                <a:spcPct val="80000"/>
              </a:lnSpc>
              <a:buFontTx/>
              <a:buNone/>
            </a:pPr>
            <a:endParaRPr lang="en-US" sz="1800" b="1" dirty="0"/>
          </a:p>
          <a:p>
            <a:pPr>
              <a:lnSpc>
                <a:spcPct val="80000"/>
              </a:lnSpc>
              <a:buFontTx/>
              <a:buAutoNum type="arabicPeriod"/>
            </a:pPr>
            <a:r>
              <a:rPr lang="en-US" sz="1800" b="1" dirty="0"/>
              <a:t>Local Area Network (LAN)</a:t>
            </a:r>
          </a:p>
          <a:p>
            <a:pPr marL="0" indent="0">
              <a:lnSpc>
                <a:spcPct val="80000"/>
              </a:lnSpc>
              <a:buNone/>
            </a:pPr>
            <a:endParaRPr lang="en-US" sz="1800" dirty="0"/>
          </a:p>
          <a:p>
            <a:pPr marL="0" indent="0">
              <a:lnSpc>
                <a:spcPct val="80000"/>
              </a:lnSpc>
              <a:buNone/>
            </a:pPr>
            <a:endParaRPr lang="en-US" sz="1800" b="1" dirty="0"/>
          </a:p>
          <a:p>
            <a:pPr marL="0" indent="0">
              <a:lnSpc>
                <a:spcPct val="80000"/>
              </a:lnSpc>
              <a:buNone/>
            </a:pPr>
            <a:endParaRPr lang="en-US" sz="1800" b="1" dirty="0"/>
          </a:p>
          <a:p>
            <a:pPr marL="0" indent="0">
              <a:lnSpc>
                <a:spcPct val="80000"/>
              </a:lnSpc>
              <a:buNone/>
            </a:pPr>
            <a:endParaRPr lang="en-US" sz="1800" dirty="0"/>
          </a:p>
          <a:p>
            <a:pPr marL="0" indent="0">
              <a:lnSpc>
                <a:spcPct val="80000"/>
              </a:lnSpc>
              <a:buNone/>
            </a:pPr>
            <a:endParaRPr lang="en-US" sz="1800" b="1" dirty="0"/>
          </a:p>
          <a:p>
            <a:pPr marL="0" indent="0">
              <a:lnSpc>
                <a:spcPct val="80000"/>
              </a:lnSpc>
              <a:buNone/>
            </a:pPr>
            <a:r>
              <a:rPr lang="en-US" sz="1800" b="1" dirty="0" smtClean="0"/>
              <a:t>2. Metropolitan </a:t>
            </a:r>
            <a:r>
              <a:rPr lang="en-US" sz="1800" b="1" dirty="0"/>
              <a:t>Area Network (MAN)</a:t>
            </a:r>
          </a:p>
          <a:p>
            <a:pPr>
              <a:lnSpc>
                <a:spcPct val="80000"/>
              </a:lnSpc>
              <a:buFontTx/>
              <a:buAutoNum type="arabicPeriod"/>
            </a:pPr>
            <a:endParaRPr lang="en-US" sz="1800" dirty="0"/>
          </a:p>
          <a:p>
            <a:pPr marL="0" indent="0">
              <a:lnSpc>
                <a:spcPct val="80000"/>
              </a:lnSpc>
              <a:buNone/>
            </a:pPr>
            <a:endParaRPr lang="en-US" sz="1800" b="1" dirty="0"/>
          </a:p>
          <a:p>
            <a:pPr marL="0" indent="0">
              <a:lnSpc>
                <a:spcPct val="80000"/>
              </a:lnSpc>
              <a:buNone/>
            </a:pPr>
            <a:endParaRPr lang="en-US" sz="1800" b="1" dirty="0"/>
          </a:p>
          <a:p>
            <a:pPr marL="0" indent="0">
              <a:lnSpc>
                <a:spcPct val="80000"/>
              </a:lnSpc>
              <a:buNone/>
            </a:pPr>
            <a:endParaRPr lang="en-US" sz="1800" dirty="0"/>
          </a:p>
          <a:p>
            <a:pPr marL="0" indent="0">
              <a:lnSpc>
                <a:spcPct val="80000"/>
              </a:lnSpc>
              <a:buNone/>
            </a:pPr>
            <a:endParaRPr lang="en-US" sz="1800" b="1" dirty="0"/>
          </a:p>
          <a:p>
            <a:pPr marL="0" indent="0">
              <a:lnSpc>
                <a:spcPct val="80000"/>
              </a:lnSpc>
              <a:buNone/>
            </a:pPr>
            <a:endParaRPr lang="en-US" sz="1800" dirty="0"/>
          </a:p>
          <a:p>
            <a:pPr marL="0" indent="0">
              <a:lnSpc>
                <a:spcPct val="80000"/>
              </a:lnSpc>
              <a:buNone/>
            </a:pPr>
            <a:r>
              <a:rPr lang="en-US" sz="1800" b="1" dirty="0" smtClean="0"/>
              <a:t>3. Wide </a:t>
            </a:r>
            <a:r>
              <a:rPr lang="en-US" sz="1800" b="1" dirty="0"/>
              <a:t>Area Network (WAN)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930" y="1334126"/>
            <a:ext cx="1512168" cy="1386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914" y="2846294"/>
            <a:ext cx="1872208" cy="1694348"/>
          </a:xfrm>
          <a:prstGeom prst="rect">
            <a:avLst/>
          </a:prstGeom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7007242" y="1421686"/>
            <a:ext cx="4550296" cy="3656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800" b="1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0000"/>
              </a:lnSpc>
              <a:buFont typeface="+mj-lt"/>
              <a:buAutoNum type="arabicPeriod" startAt="4"/>
            </a:pPr>
            <a:r>
              <a:rPr lang="en-US" sz="1800" dirty="0">
                <a:latin typeface="Garamond"/>
                <a:cs typeface="Garamond"/>
              </a:rPr>
              <a:t>Internet</a:t>
            </a:r>
          </a:p>
          <a:p>
            <a:pPr>
              <a:lnSpc>
                <a:spcPct val="80000"/>
              </a:lnSpc>
              <a:buFont typeface="+mj-lt"/>
              <a:buAutoNum type="arabicPeriod" startAt="4"/>
            </a:pPr>
            <a:endParaRPr lang="en-US" sz="1800" dirty="0">
              <a:latin typeface="Garamond"/>
              <a:cs typeface="Garamond"/>
            </a:endParaRPr>
          </a:p>
          <a:p>
            <a:pPr>
              <a:lnSpc>
                <a:spcPct val="80000"/>
              </a:lnSpc>
              <a:buFont typeface="+mj-lt"/>
              <a:buAutoNum type="arabicPeriod" startAt="4"/>
            </a:pPr>
            <a:endParaRPr lang="en-US" sz="1800" dirty="0">
              <a:latin typeface="Garamond"/>
              <a:cs typeface="Garamond"/>
            </a:endParaRPr>
          </a:p>
          <a:p>
            <a:pPr>
              <a:lnSpc>
                <a:spcPct val="80000"/>
              </a:lnSpc>
              <a:buFont typeface="+mj-lt"/>
              <a:buAutoNum type="arabicPeriod" startAt="4"/>
            </a:pPr>
            <a:endParaRPr lang="en-US" sz="1800" dirty="0">
              <a:latin typeface="Garamond"/>
              <a:cs typeface="Garamond"/>
            </a:endParaRPr>
          </a:p>
          <a:p>
            <a:pPr>
              <a:lnSpc>
                <a:spcPct val="80000"/>
              </a:lnSpc>
              <a:buFont typeface="+mj-lt"/>
              <a:buAutoNum type="arabicPeriod" startAt="4"/>
            </a:pPr>
            <a:endParaRPr lang="en-US" sz="1800" dirty="0">
              <a:latin typeface="Garamond"/>
              <a:cs typeface="Garamond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sz="1800" dirty="0">
              <a:latin typeface="Garamond"/>
              <a:cs typeface="Garamond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1800" dirty="0" smtClean="0">
                <a:latin typeface="Garamond"/>
                <a:cs typeface="Garamond"/>
              </a:rPr>
              <a:t>5. </a:t>
            </a:r>
            <a:r>
              <a:rPr lang="en-US" sz="1800" dirty="0" err="1" smtClean="0">
                <a:latin typeface="Garamond"/>
                <a:cs typeface="Garamond"/>
              </a:rPr>
              <a:t>Jaringan</a:t>
            </a:r>
            <a:r>
              <a:rPr lang="en-US" sz="1800" dirty="0" smtClean="0">
                <a:latin typeface="Garamond"/>
                <a:cs typeface="Garamond"/>
              </a:rPr>
              <a:t> </a:t>
            </a:r>
            <a:r>
              <a:rPr lang="en-US" sz="1800" dirty="0" err="1">
                <a:latin typeface="Garamond"/>
                <a:cs typeface="Garamond"/>
              </a:rPr>
              <a:t>Tanpa</a:t>
            </a:r>
            <a:r>
              <a:rPr lang="en-US" sz="1800" dirty="0">
                <a:latin typeface="Garamond"/>
                <a:cs typeface="Garamond"/>
              </a:rPr>
              <a:t> </a:t>
            </a:r>
            <a:r>
              <a:rPr lang="en-US" sz="1800" dirty="0" err="1">
                <a:latin typeface="Garamond"/>
                <a:cs typeface="Garamond"/>
              </a:rPr>
              <a:t>Kabel</a:t>
            </a:r>
            <a:r>
              <a:rPr lang="en-US" sz="1800" dirty="0">
                <a:latin typeface="Garamond"/>
                <a:cs typeface="Garamond"/>
              </a:rPr>
              <a:t>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1800" dirty="0">
              <a:latin typeface="Garamond"/>
              <a:cs typeface="Garamon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2906" y="4646494"/>
            <a:ext cx="1944216" cy="13618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4443" y="1334126"/>
            <a:ext cx="2281271" cy="15659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8459" y="3422358"/>
            <a:ext cx="2010296" cy="133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9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xmlns="" id="{8F886631-4C95-4488-BC63-8DE1FB790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</p:spPr>
        <p:txBody>
          <a:bodyPr/>
          <a:lstStyle/>
          <a:p>
            <a:fld id="{BBAF81E1-CE84-4822-BF36-7E9757C57BEF}" type="slidenum">
              <a:rPr lang="id-ID" smtClean="0"/>
              <a:pPr/>
              <a:t>18</a:t>
            </a:fld>
            <a:endParaRPr lang="id-ID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1258" y="299776"/>
            <a:ext cx="9601200" cy="615462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Tipe</a:t>
            </a:r>
            <a:r>
              <a:rPr lang="en-US" dirty="0" smtClean="0"/>
              <a:t> </a:t>
            </a:r>
            <a:r>
              <a:rPr lang="en-US" dirty="0" err="1" smtClean="0"/>
              <a:t>Jaringan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87927" y="1346863"/>
            <a:ext cx="10454244" cy="457786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Ada 2 </a:t>
            </a:r>
            <a:r>
              <a:rPr lang="en-US" dirty="0" err="1" smtClean="0"/>
              <a:t>tipe</a:t>
            </a:r>
            <a:r>
              <a:rPr lang="en-US" dirty="0" smtClean="0"/>
              <a:t> </a:t>
            </a:r>
            <a:r>
              <a:rPr lang="en-US" dirty="0" err="1" smtClean="0"/>
              <a:t>jaringan</a:t>
            </a:r>
            <a:r>
              <a:rPr lang="en-US" dirty="0" smtClean="0"/>
              <a:t> </a:t>
            </a:r>
            <a:r>
              <a:rPr lang="en-US" dirty="0" err="1" smtClean="0"/>
              <a:t>komputer</a:t>
            </a:r>
            <a:r>
              <a:rPr lang="en-US" dirty="0" smtClean="0"/>
              <a:t> :</a:t>
            </a:r>
          </a:p>
          <a:p>
            <a:r>
              <a:rPr lang="en-US" dirty="0" smtClean="0"/>
              <a:t>Client Server</a:t>
            </a:r>
          </a:p>
          <a:p>
            <a:pPr marL="530352" lvl="1" indent="0" algn="just">
              <a:buNone/>
            </a:pPr>
            <a:r>
              <a:rPr lang="en-US" dirty="0" err="1"/>
              <a:t>jaringan</a:t>
            </a:r>
            <a:r>
              <a:rPr lang="en-US" dirty="0"/>
              <a:t> yang </a:t>
            </a:r>
            <a:r>
              <a:rPr lang="en-US" dirty="0" err="1"/>
              <a:t>menghubungkan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server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</a:t>
            </a:r>
            <a:r>
              <a:rPr lang="en-US" dirty="0" smtClean="0"/>
              <a:t>client/workstation</a:t>
            </a:r>
            <a:r>
              <a:rPr lang="en-US" dirty="0"/>
              <a:t>. </a:t>
            </a:r>
            <a:r>
              <a:rPr lang="en-US" b="1" dirty="0" err="1"/>
              <a:t>Komputer</a:t>
            </a:r>
            <a:r>
              <a:rPr lang="en-US" b="1" dirty="0"/>
              <a:t> server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yang </a:t>
            </a:r>
            <a:r>
              <a:rPr lang="en-US" dirty="0" err="1"/>
              <a:t>menyediakan</a:t>
            </a:r>
            <a:r>
              <a:rPr lang="en-US" dirty="0"/>
              <a:t> </a:t>
            </a:r>
            <a:r>
              <a:rPr lang="en-US" dirty="0" err="1"/>
              <a:t>fasilitas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komputer-komputer</a:t>
            </a:r>
            <a:r>
              <a:rPr lang="en-US" dirty="0"/>
              <a:t> </a:t>
            </a:r>
            <a:r>
              <a:rPr lang="en-US" dirty="0" err="1"/>
              <a:t>klient</a:t>
            </a:r>
            <a:r>
              <a:rPr lang="en-US" dirty="0"/>
              <a:t>/workstation yang </a:t>
            </a:r>
            <a:r>
              <a:rPr lang="en-US" dirty="0" err="1"/>
              <a:t>terhubung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. </a:t>
            </a:r>
            <a:r>
              <a:rPr lang="en-US" dirty="0" err="1"/>
              <a:t>Sedangkan</a:t>
            </a:r>
            <a:r>
              <a:rPr lang="en-US" dirty="0"/>
              <a:t> </a:t>
            </a:r>
            <a:r>
              <a:rPr lang="en-US" b="1" dirty="0" err="1"/>
              <a:t>komputer</a:t>
            </a:r>
            <a:r>
              <a:rPr lang="en-US" b="1" dirty="0"/>
              <a:t> client/workstation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yang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fasilitas</a:t>
            </a:r>
            <a:r>
              <a:rPr lang="en-US" dirty="0"/>
              <a:t> yang </a:t>
            </a:r>
            <a:r>
              <a:rPr lang="en-US" dirty="0" err="1"/>
              <a:t>disediakan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server. </a:t>
            </a:r>
            <a:endParaRPr lang="en-US" dirty="0" smtClean="0"/>
          </a:p>
          <a:p>
            <a:pPr marL="530352" lvl="1" indent="0" algn="just">
              <a:buNone/>
            </a:pPr>
            <a:endParaRPr lang="en-US" dirty="0" smtClean="0"/>
          </a:p>
          <a:p>
            <a:r>
              <a:rPr lang="en-US" dirty="0" smtClean="0"/>
              <a:t>Peer to Peer</a:t>
            </a:r>
          </a:p>
          <a:p>
            <a:pPr marL="530352" lvl="1" indent="0" algn="just">
              <a:buNone/>
            </a:pPr>
            <a:r>
              <a:rPr lang="en-US" dirty="0" err="1" smtClean="0"/>
              <a:t>jaringan</a:t>
            </a:r>
            <a:r>
              <a:rPr lang="en-US" dirty="0" smtClean="0"/>
              <a:t> </a:t>
            </a:r>
            <a:r>
              <a:rPr lang="en-US" dirty="0"/>
              <a:t>yang </a:t>
            </a:r>
            <a:r>
              <a:rPr lang="en-US" dirty="0" err="1"/>
              <a:t>menghubungkan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. </a:t>
            </a:r>
            <a:r>
              <a:rPr lang="en-US" dirty="0" err="1"/>
              <a:t>Pertukaran</a:t>
            </a:r>
            <a:r>
              <a:rPr lang="en-US" dirty="0"/>
              <a:t> data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yang </a:t>
            </a:r>
            <a:r>
              <a:rPr lang="en-US" dirty="0" err="1"/>
              <a:t>terhubung</a:t>
            </a:r>
            <a:r>
              <a:rPr lang="en-US" dirty="0"/>
              <a:t> </a:t>
            </a:r>
            <a:r>
              <a:rPr lang="en-US" dirty="0" err="1"/>
              <a:t>tanpa</a:t>
            </a:r>
            <a:r>
              <a:rPr lang="en-US" dirty="0"/>
              <a:t> </a:t>
            </a:r>
            <a:r>
              <a:rPr lang="en-US" dirty="0" err="1"/>
              <a:t>perantara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server. </a:t>
            </a:r>
            <a:r>
              <a:rPr lang="en-US" dirty="0" err="1"/>
              <a:t>Masing-masing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tipe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peer to peer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kedudukan</a:t>
            </a:r>
            <a:r>
              <a:rPr lang="en-US" dirty="0"/>
              <a:t> yang </a:t>
            </a:r>
            <a:r>
              <a:rPr lang="en-US" dirty="0" err="1"/>
              <a:t>sama</a:t>
            </a:r>
            <a:r>
              <a:rPr lang="en-US" dirty="0"/>
              <a:t>, </a:t>
            </a:r>
            <a:r>
              <a:rPr lang="en-US" dirty="0" err="1"/>
              <a:t>yakni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berperan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server </a:t>
            </a:r>
            <a:r>
              <a:rPr lang="en-US" dirty="0" err="1"/>
              <a:t>sekaligus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client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228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xmlns="" id="{8F886631-4C95-4488-BC63-8DE1FB790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</p:spPr>
        <p:txBody>
          <a:bodyPr/>
          <a:lstStyle/>
          <a:p>
            <a:fld id="{BBAF81E1-CE84-4822-BF36-7E9757C57BEF}" type="slidenum">
              <a:rPr lang="id-ID" smtClean="0"/>
              <a:pPr/>
              <a:t>19</a:t>
            </a:fld>
            <a:endParaRPr lang="id-ID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235928"/>
            <a:ext cx="9601200" cy="1485900"/>
          </a:xfrm>
        </p:spPr>
        <p:txBody>
          <a:bodyPr/>
          <a:lstStyle/>
          <a:p>
            <a:r>
              <a:rPr lang="en-US" dirty="0" smtClean="0"/>
              <a:t>Client Server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8343" y="1504739"/>
            <a:ext cx="7315200" cy="5216736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Keunggulan</a:t>
            </a:r>
            <a:endParaRPr lang="en-US" dirty="0" smtClean="0"/>
          </a:p>
          <a:p>
            <a:pPr lvl="1"/>
            <a:r>
              <a:rPr lang="en-US" dirty="0" err="1"/>
              <a:t>Terdapat</a:t>
            </a:r>
            <a:r>
              <a:rPr lang="en-US" dirty="0"/>
              <a:t> Administrator </a:t>
            </a:r>
            <a:r>
              <a:rPr lang="en-US" dirty="0" err="1"/>
              <a:t>jaringan</a:t>
            </a:r>
            <a:r>
              <a:rPr lang="en-US" dirty="0"/>
              <a:t> yang </a:t>
            </a:r>
            <a:r>
              <a:rPr lang="en-US" dirty="0" err="1"/>
              <a:t>berfungsi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mengelola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keamanan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administrasi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,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keamanan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administrasi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terkontrol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Komputer</a:t>
            </a:r>
            <a:r>
              <a:rPr lang="en-US" dirty="0"/>
              <a:t> server </a:t>
            </a:r>
            <a:r>
              <a:rPr lang="en-US" dirty="0" err="1"/>
              <a:t>difungsikan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data,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client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mengakses</a:t>
            </a:r>
            <a:r>
              <a:rPr lang="en-US" dirty="0"/>
              <a:t> data yang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client </a:t>
            </a:r>
            <a:r>
              <a:rPr lang="en-US" dirty="0" err="1"/>
              <a:t>manapun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err="1" smtClean="0"/>
              <a:t>Akses</a:t>
            </a:r>
            <a:r>
              <a:rPr lang="en-US" dirty="0" smtClean="0"/>
              <a:t> </a:t>
            </a:r>
            <a:r>
              <a:rPr lang="en-US" dirty="0"/>
              <a:t>data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penyediaan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pengelolaan</a:t>
            </a:r>
            <a:r>
              <a:rPr lang="en-US" dirty="0"/>
              <a:t> </a:t>
            </a:r>
            <a:r>
              <a:rPr lang="en-US" dirty="0" err="1"/>
              <a:t>fasilitas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server,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server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terbebani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tugas</a:t>
            </a:r>
            <a:r>
              <a:rPr lang="en-US" dirty="0"/>
              <a:t> lain </a:t>
            </a:r>
            <a:r>
              <a:rPr lang="en-US" dirty="0" err="1"/>
              <a:t>sebagai</a:t>
            </a:r>
            <a:r>
              <a:rPr lang="en-US" dirty="0"/>
              <a:t> workstation.</a:t>
            </a:r>
          </a:p>
          <a:p>
            <a:pPr lvl="1"/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Client Server, </a:t>
            </a:r>
            <a:r>
              <a:rPr lang="en-US" dirty="0" err="1"/>
              <a:t>sistem</a:t>
            </a:r>
            <a:r>
              <a:rPr lang="en-US" dirty="0"/>
              <a:t> backup data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, </a:t>
            </a:r>
            <a:r>
              <a:rPr lang="en-US" dirty="0" err="1"/>
              <a:t>karena</a:t>
            </a:r>
            <a:r>
              <a:rPr lang="en-US" dirty="0"/>
              <a:t> backup data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terpusat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server.</a:t>
            </a:r>
            <a:endParaRPr lang="en-US" dirty="0" smtClean="0"/>
          </a:p>
          <a:p>
            <a:r>
              <a:rPr lang="en-US" dirty="0" err="1" smtClean="0"/>
              <a:t>Kelemahan</a:t>
            </a:r>
            <a:endParaRPr lang="en-US" dirty="0" smtClean="0"/>
          </a:p>
          <a:p>
            <a:pPr lvl="1"/>
            <a:r>
              <a:rPr lang="en-US" dirty="0" err="1"/>
              <a:t>Biaya</a:t>
            </a:r>
            <a:r>
              <a:rPr lang="en-US" dirty="0"/>
              <a:t> </a:t>
            </a:r>
            <a:r>
              <a:rPr lang="en-US" dirty="0" err="1"/>
              <a:t>mahal</a:t>
            </a:r>
            <a:r>
              <a:rPr lang="en-US" dirty="0"/>
              <a:t>,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membutuhkan</a:t>
            </a:r>
            <a:r>
              <a:rPr lang="en-US" dirty="0"/>
              <a:t> </a:t>
            </a:r>
            <a:r>
              <a:rPr lang="en-US" dirty="0" err="1"/>
              <a:t>perngkat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yang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kemampuan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 yang </a:t>
            </a:r>
            <a:r>
              <a:rPr lang="en-US" dirty="0" err="1"/>
              <a:t>difungsikan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server</a:t>
            </a:r>
          </a:p>
          <a:p>
            <a:pPr lvl="1"/>
            <a:r>
              <a:rPr lang="en-US" dirty="0" err="1"/>
              <a:t>Kelancaran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tergantung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server. </a:t>
            </a:r>
            <a:r>
              <a:rPr lang="en-US" dirty="0" err="1"/>
              <a:t>Apabila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server </a:t>
            </a:r>
            <a:r>
              <a:rPr lang="en-US" dirty="0" err="1"/>
              <a:t>mengalami</a:t>
            </a:r>
            <a:r>
              <a:rPr lang="en-US" dirty="0"/>
              <a:t> </a:t>
            </a:r>
            <a:r>
              <a:rPr lang="en-US" dirty="0" err="1"/>
              <a:t>gangguan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terganggu</a:t>
            </a:r>
            <a:r>
              <a:rPr lang="en-US" dirty="0"/>
              <a:t> </a:t>
            </a:r>
          </a:p>
        </p:txBody>
      </p:sp>
      <p:pic>
        <p:nvPicPr>
          <p:cNvPr id="8" name="Picture 4" descr="Image result for client server 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2" t="10986" r="13318" b="8352"/>
          <a:stretch/>
        </p:blipFill>
        <p:spPr bwMode="auto">
          <a:xfrm>
            <a:off x="7959968" y="2171700"/>
            <a:ext cx="4067909" cy="314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62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xmlns="" id="{8F886631-4C95-4488-BC63-8DE1FB790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</p:spPr>
        <p:txBody>
          <a:bodyPr/>
          <a:lstStyle/>
          <a:p>
            <a:fld id="{BBAF81E1-CE84-4822-BF36-7E9757C57BEF}" type="slidenum">
              <a:rPr lang="id-ID" smtClean="0"/>
              <a:pPr/>
              <a:t>2</a:t>
            </a:fld>
            <a:endParaRPr lang="id-ID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72143" y="163286"/>
            <a:ext cx="9601200" cy="768405"/>
          </a:xfrm>
        </p:spPr>
        <p:txBody>
          <a:bodyPr/>
          <a:lstStyle/>
          <a:p>
            <a:r>
              <a:rPr lang="en-US" b="1" u="sng" dirty="0" err="1"/>
              <a:t>Pengertian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85836" y="1296202"/>
            <a:ext cx="10576078" cy="419548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/>
              <a:t>Jaringan </a:t>
            </a:r>
            <a:r>
              <a:rPr lang="en-US" sz="2400" b="1" dirty="0" err="1"/>
              <a:t>komputer</a:t>
            </a:r>
            <a:r>
              <a:rPr lang="en-US" sz="2400" dirty="0"/>
              <a:t> (jaringan) </a:t>
            </a:r>
            <a:r>
              <a:rPr lang="en-US" sz="2400" dirty="0" err="1"/>
              <a:t>adalah</a:t>
            </a:r>
            <a:r>
              <a:rPr lang="en-US" sz="2400" dirty="0"/>
              <a:t> jaringan </a:t>
            </a:r>
            <a:r>
              <a:rPr lang="en-US" sz="2400" dirty="0" err="1"/>
              <a:t>telekomunikasi</a:t>
            </a:r>
            <a:r>
              <a:rPr lang="en-US" sz="2400" dirty="0"/>
              <a:t> yang </a:t>
            </a:r>
            <a:r>
              <a:rPr lang="en-US" sz="2400" dirty="0" err="1"/>
              <a:t>memungkinkan</a:t>
            </a:r>
            <a:r>
              <a:rPr lang="en-US" sz="2400" dirty="0"/>
              <a:t> </a:t>
            </a:r>
            <a:r>
              <a:rPr lang="en-US" sz="2400" dirty="0" err="1"/>
              <a:t>antar</a:t>
            </a:r>
            <a:r>
              <a:rPr lang="en-US" sz="2400" dirty="0"/>
              <a:t> </a:t>
            </a:r>
            <a:r>
              <a:rPr lang="en-US" sz="2400" dirty="0" err="1"/>
              <a:t>komputer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saling</a:t>
            </a:r>
            <a:r>
              <a:rPr lang="en-US" sz="2400" dirty="0"/>
              <a:t> </a:t>
            </a:r>
            <a:r>
              <a:rPr lang="en-US" sz="2400" dirty="0" err="1"/>
              <a:t>berkomunikasi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bertukar</a:t>
            </a:r>
            <a:r>
              <a:rPr lang="en-US" sz="2400" dirty="0"/>
              <a:t> data. </a:t>
            </a:r>
            <a:r>
              <a:rPr lang="en-US" sz="2400" dirty="0" err="1"/>
              <a:t>Tujuan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jaringan </a:t>
            </a:r>
            <a:r>
              <a:rPr lang="en-US" sz="2400" dirty="0" err="1"/>
              <a:t>komputer</a:t>
            </a:r>
            <a:r>
              <a:rPr lang="en-US" sz="2400" dirty="0"/>
              <a:t> </a:t>
            </a:r>
            <a:r>
              <a:rPr lang="en-US" sz="2400" dirty="0" err="1"/>
              <a:t>adalah</a:t>
            </a:r>
            <a:r>
              <a:rPr lang="en-US" sz="2400" dirty="0"/>
              <a:t> agar </a:t>
            </a:r>
            <a:r>
              <a:rPr lang="en-US" sz="2400" dirty="0" err="1" smtClean="0"/>
              <a:t>komputer</a:t>
            </a:r>
            <a:r>
              <a:rPr lang="en-US" sz="2400" dirty="0" smtClean="0"/>
              <a:t> </a:t>
            </a:r>
            <a:r>
              <a:rPr lang="en-US" sz="2400" dirty="0" err="1" smtClean="0"/>
              <a:t>dapat</a:t>
            </a:r>
            <a:r>
              <a:rPr lang="en-US" sz="2400" dirty="0" smtClean="0"/>
              <a:t>  </a:t>
            </a:r>
            <a:r>
              <a:rPr lang="en-US" sz="2400" dirty="0" err="1"/>
              <a:t>meminta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memberikan</a:t>
            </a:r>
            <a:r>
              <a:rPr lang="en-US" sz="2400" dirty="0"/>
              <a:t> </a:t>
            </a:r>
            <a:r>
              <a:rPr lang="en-US" sz="2400" dirty="0" err="1"/>
              <a:t>layanan</a:t>
            </a:r>
            <a:r>
              <a:rPr lang="en-US" sz="2400" dirty="0"/>
              <a:t> (</a:t>
            </a:r>
            <a:r>
              <a:rPr lang="en-US" sz="2400" i="1" dirty="0"/>
              <a:t>service</a:t>
            </a:r>
            <a:r>
              <a:rPr lang="en-US" sz="2400" dirty="0" smtClean="0"/>
              <a:t>).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052" y="3263629"/>
            <a:ext cx="6416475" cy="243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2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xmlns="" id="{8F886631-4C95-4488-BC63-8DE1FB790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</p:spPr>
        <p:txBody>
          <a:bodyPr/>
          <a:lstStyle/>
          <a:p>
            <a:fld id="{BBAF81E1-CE84-4822-BF36-7E9757C57BEF}" type="slidenum">
              <a:rPr lang="id-ID" smtClean="0"/>
              <a:pPr/>
              <a:t>20</a:t>
            </a:fld>
            <a:endParaRPr lang="id-ID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1889" y="195943"/>
            <a:ext cx="9601200" cy="1485900"/>
          </a:xfrm>
        </p:spPr>
        <p:txBody>
          <a:bodyPr/>
          <a:lstStyle/>
          <a:p>
            <a:r>
              <a:rPr lang="en-US" dirty="0" smtClean="0"/>
              <a:t>Peer to Peer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02772" y="1428750"/>
            <a:ext cx="6377354" cy="4982308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Keunggulan</a:t>
            </a:r>
            <a:endParaRPr lang="en-US" dirty="0" smtClean="0"/>
          </a:p>
          <a:p>
            <a:pPr lvl="1"/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yang </a:t>
            </a:r>
            <a:r>
              <a:rPr lang="en-US" dirty="0" err="1"/>
              <a:t>terhubung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hak</a:t>
            </a:r>
            <a:r>
              <a:rPr lang="en-US" dirty="0"/>
              <a:t> yang </a:t>
            </a:r>
            <a:r>
              <a:rPr lang="en-US" dirty="0" err="1"/>
              <a:t>sama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biaya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murah</a:t>
            </a:r>
            <a:r>
              <a:rPr lang="en-US" dirty="0"/>
              <a:t>,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membutuhkan</a:t>
            </a:r>
            <a:r>
              <a:rPr lang="en-US" dirty="0"/>
              <a:t> </a:t>
            </a:r>
            <a:r>
              <a:rPr lang="en-US" dirty="0" err="1"/>
              <a:t>adanya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server.</a:t>
            </a:r>
          </a:p>
          <a:p>
            <a:pPr lvl="1"/>
            <a:r>
              <a:rPr lang="en-US" dirty="0" err="1"/>
              <a:t>Kelancaran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tergantung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server</a:t>
            </a:r>
            <a:endParaRPr lang="en-US" dirty="0" smtClean="0"/>
          </a:p>
          <a:p>
            <a:r>
              <a:rPr lang="en-US" dirty="0" err="1" smtClean="0"/>
              <a:t>Kelemahan</a:t>
            </a:r>
            <a:endParaRPr lang="en-US" dirty="0" smtClean="0"/>
          </a:p>
          <a:p>
            <a:pPr lvl="1"/>
            <a:r>
              <a:rPr lang="en-US" dirty="0"/>
              <a:t>Troubleshooting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rumit</a:t>
            </a:r>
            <a:r>
              <a:rPr lang="en-US" dirty="0"/>
              <a:t>,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tipe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Peer to Peer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yang </a:t>
            </a:r>
            <a:r>
              <a:rPr lang="en-US" dirty="0" err="1"/>
              <a:t>terhubung</a:t>
            </a:r>
            <a:r>
              <a:rPr lang="en-US" dirty="0"/>
              <a:t> </a:t>
            </a:r>
            <a:r>
              <a:rPr lang="en-US" dirty="0" err="1"/>
              <a:t>memungkinkan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terlibat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komunikasi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keamanan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ditentukan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masing-masing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keamanan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fasilitas</a:t>
            </a:r>
            <a:r>
              <a:rPr lang="en-US" dirty="0"/>
              <a:t> yang </a:t>
            </a:r>
            <a:r>
              <a:rPr lang="en-US" dirty="0" err="1"/>
              <a:t>dimiliki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data </a:t>
            </a:r>
            <a:r>
              <a:rPr lang="en-US" dirty="0" err="1"/>
              <a:t>tersebar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masing-masing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backup data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masing-masing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.</a:t>
            </a:r>
          </a:p>
        </p:txBody>
      </p:sp>
      <p:pic>
        <p:nvPicPr>
          <p:cNvPr id="8" name="Picture 2" descr="Image result for peer to peer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321" y="1482359"/>
            <a:ext cx="4769709" cy="492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93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xmlns="" id="{8F886631-4C95-4488-BC63-8DE1FB790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1E1-CE84-4822-BF36-7E9757C57BEF}" type="slidenum">
              <a:rPr lang="id-ID" smtClean="0"/>
              <a:pPr/>
              <a:t>21</a:t>
            </a:fld>
            <a:endParaRPr lang="id-ID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71600" y="174170"/>
            <a:ext cx="9601200" cy="772887"/>
          </a:xfrm>
        </p:spPr>
        <p:txBody>
          <a:bodyPr/>
          <a:lstStyle/>
          <a:p>
            <a:r>
              <a:rPr lang="en-US" dirty="0" err="1" smtClean="0"/>
              <a:t>Topologi</a:t>
            </a:r>
            <a:r>
              <a:rPr lang="en-US" dirty="0" smtClean="0"/>
              <a:t> </a:t>
            </a:r>
            <a:r>
              <a:rPr lang="en-US" dirty="0" err="1"/>
              <a:t>J</a:t>
            </a:r>
            <a:r>
              <a:rPr lang="en-US" dirty="0" err="1" smtClean="0"/>
              <a:t>aringan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83028" y="1578428"/>
            <a:ext cx="9601200" cy="35814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Macam-macam</a:t>
            </a:r>
            <a:r>
              <a:rPr lang="en-US" dirty="0" smtClean="0"/>
              <a:t> </a:t>
            </a:r>
            <a:r>
              <a:rPr lang="en-US" dirty="0" err="1" smtClean="0"/>
              <a:t>topologi</a:t>
            </a:r>
            <a:r>
              <a:rPr lang="en-US" dirty="0" smtClean="0"/>
              <a:t> </a:t>
            </a:r>
            <a:r>
              <a:rPr lang="en-US" dirty="0" err="1" smtClean="0"/>
              <a:t>jaringan</a:t>
            </a:r>
            <a:r>
              <a:rPr lang="en-US" dirty="0" smtClean="0"/>
              <a:t> :</a:t>
            </a:r>
          </a:p>
          <a:p>
            <a:r>
              <a:rPr lang="en-US" dirty="0" err="1" smtClean="0"/>
              <a:t>Topologi</a:t>
            </a:r>
            <a:r>
              <a:rPr lang="en-US" dirty="0" smtClean="0"/>
              <a:t> Bus</a:t>
            </a:r>
          </a:p>
          <a:p>
            <a:r>
              <a:rPr lang="en-US" dirty="0" err="1" smtClean="0"/>
              <a:t>Topologi</a:t>
            </a:r>
            <a:r>
              <a:rPr lang="en-US" dirty="0" smtClean="0"/>
              <a:t> Ring</a:t>
            </a:r>
          </a:p>
          <a:p>
            <a:r>
              <a:rPr lang="en-US" dirty="0" err="1" smtClean="0"/>
              <a:t>Topologi</a:t>
            </a:r>
            <a:r>
              <a:rPr lang="en-US" dirty="0" smtClean="0"/>
              <a:t> Star</a:t>
            </a:r>
          </a:p>
          <a:p>
            <a:r>
              <a:rPr lang="en-US" dirty="0" err="1" smtClean="0"/>
              <a:t>Topologi</a:t>
            </a:r>
            <a:r>
              <a:rPr lang="en-US" dirty="0" smtClean="0"/>
              <a:t> Mesh</a:t>
            </a:r>
          </a:p>
          <a:p>
            <a:r>
              <a:rPr lang="en-US" dirty="0" err="1" smtClean="0"/>
              <a:t>Topologi</a:t>
            </a:r>
            <a:r>
              <a:rPr lang="en-US" dirty="0" smtClean="0"/>
              <a:t> Tree</a:t>
            </a:r>
          </a:p>
          <a:p>
            <a:endParaRPr lang="en-US" dirty="0"/>
          </a:p>
        </p:txBody>
      </p:sp>
      <p:pic>
        <p:nvPicPr>
          <p:cNvPr id="8" name="Picture 4" descr="Image result for topologi jaring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660" y="1117878"/>
            <a:ext cx="6482862" cy="486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01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xmlns="" id="{A3B22930-4F07-4ECD-81A7-954D1BEB6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1E1-CE84-4822-BF36-7E9757C57BEF}" type="slidenum">
              <a:rPr lang="id-ID" smtClean="0"/>
              <a:pPr/>
              <a:t>22</a:t>
            </a:fld>
            <a:endParaRPr lang="id-ID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3385" y="87086"/>
            <a:ext cx="9601200" cy="52837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Topologi</a:t>
            </a:r>
            <a:r>
              <a:rPr lang="en-US" dirty="0" smtClean="0"/>
              <a:t> Bus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2338" y="738554"/>
            <a:ext cx="11183816" cy="602566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/>
              <a:t>Topologi</a:t>
            </a:r>
            <a:r>
              <a:rPr lang="en-US" dirty="0"/>
              <a:t> bus </a:t>
            </a:r>
            <a:r>
              <a:rPr lang="en-US" b="1" dirty="0" err="1"/>
              <a:t>adalah</a:t>
            </a:r>
            <a:r>
              <a:rPr lang="en-US" b="1" dirty="0"/>
              <a:t> </a:t>
            </a:r>
            <a:r>
              <a:rPr lang="en-US" b="1" dirty="0" err="1"/>
              <a:t>jaringan</a:t>
            </a:r>
            <a:r>
              <a:rPr lang="en-US" b="1" dirty="0"/>
              <a:t> yang </a:t>
            </a:r>
            <a:r>
              <a:rPr lang="en-US" b="1" dirty="0" err="1"/>
              <a:t>hanya</a:t>
            </a:r>
            <a:r>
              <a:rPr lang="en-US" b="1" dirty="0"/>
              <a:t> </a:t>
            </a:r>
            <a:r>
              <a:rPr lang="en-US" b="1" dirty="0" err="1"/>
              <a:t>memakai</a:t>
            </a:r>
            <a:r>
              <a:rPr lang="en-US" b="1" dirty="0"/>
              <a:t> </a:t>
            </a:r>
            <a:r>
              <a:rPr lang="en-US" b="1" dirty="0" err="1"/>
              <a:t>satu</a:t>
            </a:r>
            <a:r>
              <a:rPr lang="en-US" b="1" dirty="0"/>
              <a:t> </a:t>
            </a:r>
            <a:r>
              <a:rPr lang="en-US" b="1" dirty="0" err="1"/>
              <a:t>kabel</a:t>
            </a:r>
            <a:r>
              <a:rPr lang="en-US" b="1" dirty="0"/>
              <a:t> (coaxial) </a:t>
            </a:r>
            <a:r>
              <a:rPr lang="en-US" b="1" dirty="0" err="1"/>
              <a:t>untuk</a:t>
            </a:r>
            <a:r>
              <a:rPr lang="en-US" b="1" dirty="0"/>
              <a:t> media </a:t>
            </a:r>
            <a:r>
              <a:rPr lang="en-US" b="1" dirty="0" err="1"/>
              <a:t>transmisi</a:t>
            </a:r>
            <a:r>
              <a:rPr lang="en-US" b="1" dirty="0"/>
              <a:t> </a:t>
            </a:r>
            <a:r>
              <a:rPr lang="en-US" b="1" dirty="0" err="1"/>
              <a:t>dan</a:t>
            </a:r>
            <a:r>
              <a:rPr lang="en-US" b="1" dirty="0"/>
              <a:t> </a:t>
            </a:r>
            <a:r>
              <a:rPr lang="en-US" b="1" dirty="0" err="1"/>
              <a:t>kabel</a:t>
            </a:r>
            <a:r>
              <a:rPr lang="en-US" b="1" dirty="0"/>
              <a:t> </a:t>
            </a:r>
            <a:r>
              <a:rPr lang="en-US" b="1" dirty="0" err="1"/>
              <a:t>tersebut</a:t>
            </a:r>
            <a:r>
              <a:rPr lang="en-US" b="1" dirty="0"/>
              <a:t> </a:t>
            </a:r>
            <a:r>
              <a:rPr lang="en-US" b="1" dirty="0" err="1"/>
              <a:t>sebagai</a:t>
            </a:r>
            <a:r>
              <a:rPr lang="en-US" b="1" dirty="0"/>
              <a:t> </a:t>
            </a:r>
            <a:r>
              <a:rPr lang="en-US" b="1" dirty="0" err="1"/>
              <a:t>pusat</a:t>
            </a:r>
            <a:r>
              <a:rPr lang="en-US" b="1" dirty="0"/>
              <a:t> </a:t>
            </a:r>
            <a:r>
              <a:rPr lang="en-US" b="1" dirty="0" err="1"/>
              <a:t>bagi</a:t>
            </a:r>
            <a:r>
              <a:rPr lang="en-US" b="1" dirty="0"/>
              <a:t> </a:t>
            </a:r>
            <a:r>
              <a:rPr lang="en-US" b="1" dirty="0" err="1"/>
              <a:t>seluruh</a:t>
            </a:r>
            <a:r>
              <a:rPr lang="en-US" b="1" dirty="0"/>
              <a:t> server yang </a:t>
            </a:r>
            <a:r>
              <a:rPr lang="en-US" b="1" dirty="0" err="1"/>
              <a:t>terhubung</a:t>
            </a:r>
            <a:r>
              <a:rPr lang="en-US" dirty="0"/>
              <a:t>. </a:t>
            </a:r>
            <a:r>
              <a:rPr lang="en-US" dirty="0" err="1"/>
              <a:t>Masing-masing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</a:t>
            </a:r>
            <a:r>
              <a:rPr lang="en-US" dirty="0" err="1"/>
              <a:t>dihubungkan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kabel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b="1" dirty="0" err="1"/>
              <a:t>konektor</a:t>
            </a:r>
            <a:r>
              <a:rPr lang="en-US" b="1" dirty="0"/>
              <a:t> BNC,</a:t>
            </a:r>
            <a:r>
              <a:rPr lang="en-US" dirty="0"/>
              <a:t>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b="1" dirty="0" err="1"/>
              <a:t>diakhiri</a:t>
            </a:r>
            <a:r>
              <a:rPr lang="en-US" b="1" dirty="0"/>
              <a:t> </a:t>
            </a:r>
            <a:r>
              <a:rPr lang="en-US" b="1" dirty="0" err="1"/>
              <a:t>dengan</a:t>
            </a:r>
            <a:r>
              <a:rPr lang="en-US" b="1" dirty="0"/>
              <a:t> terminator</a:t>
            </a:r>
            <a:r>
              <a:rPr lang="en-US" dirty="0"/>
              <a:t> </a:t>
            </a:r>
            <a:r>
              <a:rPr lang="en-US" dirty="0" err="1"/>
              <a:t>apabila</a:t>
            </a:r>
            <a:r>
              <a:rPr lang="en-US" dirty="0"/>
              <a:t> </a:t>
            </a:r>
            <a:r>
              <a:rPr lang="en-US" dirty="0" err="1"/>
              <a:t>Konektor</a:t>
            </a:r>
            <a:r>
              <a:rPr lang="en-US" dirty="0"/>
              <a:t> BNC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terhubung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kabel</a:t>
            </a:r>
            <a:r>
              <a:rPr lang="en-US" dirty="0"/>
              <a:t> </a:t>
            </a:r>
            <a:r>
              <a:rPr lang="en-US" dirty="0" smtClean="0"/>
              <a:t>Coaxial.</a:t>
            </a:r>
          </a:p>
          <a:p>
            <a:pPr marL="0" indent="0">
              <a:buNone/>
            </a:pPr>
            <a:r>
              <a:rPr lang="en-US" b="1" dirty="0" err="1" smtClean="0"/>
              <a:t>Kelebihan</a:t>
            </a:r>
            <a:endParaRPr lang="en-US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Sederhana</a:t>
            </a:r>
            <a:r>
              <a:rPr lang="en-US" dirty="0" smtClean="0"/>
              <a:t>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Apabila</a:t>
            </a:r>
            <a:r>
              <a:rPr lang="en-US" dirty="0"/>
              <a:t>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menambah</a:t>
            </a:r>
            <a:r>
              <a:rPr lang="en-US" dirty="0"/>
              <a:t> </a:t>
            </a:r>
            <a:r>
              <a:rPr lang="en-US" dirty="0" err="1" smtClean="0"/>
              <a:t>komputer</a:t>
            </a:r>
            <a:r>
              <a:rPr lang="en-US" dirty="0" smtClean="0"/>
              <a:t>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lumayan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,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pemasangan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memutus</a:t>
            </a:r>
            <a:r>
              <a:rPr lang="en-US" dirty="0"/>
              <a:t> </a:t>
            </a:r>
            <a:r>
              <a:rPr lang="en-US" dirty="0" err="1"/>
              <a:t>keseluruhan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mengganggu</a:t>
            </a:r>
            <a:r>
              <a:rPr lang="en-US" dirty="0"/>
              <a:t> server yang </a:t>
            </a:r>
            <a:r>
              <a:rPr lang="en-US" dirty="0" smtClean="0"/>
              <a:t>lain.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Hemat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 </a:t>
            </a:r>
            <a:r>
              <a:rPr lang="en-US" dirty="0" err="1" smtClean="0"/>
              <a:t>kabel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b="1" dirty="0" err="1" smtClean="0"/>
              <a:t>Kelemahan</a:t>
            </a:r>
            <a:endParaRPr lang="en-US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Bila</a:t>
            </a:r>
            <a:r>
              <a:rPr lang="en-US" dirty="0"/>
              <a:t> </a:t>
            </a:r>
            <a:r>
              <a:rPr lang="en-US" dirty="0" err="1"/>
              <a:t>kabel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 </a:t>
            </a:r>
            <a:r>
              <a:rPr lang="en-US" dirty="0" err="1"/>
              <a:t>mengalami</a:t>
            </a:r>
            <a:r>
              <a:rPr lang="en-US" dirty="0"/>
              <a:t> </a:t>
            </a:r>
            <a:r>
              <a:rPr lang="en-US" dirty="0" err="1"/>
              <a:t>gangguan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juga</a:t>
            </a:r>
            <a:r>
              <a:rPr lang="en-US" dirty="0"/>
              <a:t> </a:t>
            </a:r>
            <a:r>
              <a:rPr lang="en-US" dirty="0" err="1"/>
              <a:t>mengalami</a:t>
            </a:r>
            <a:r>
              <a:rPr lang="en-US" dirty="0"/>
              <a:t> </a:t>
            </a:r>
            <a:r>
              <a:rPr lang="en-US" dirty="0" err="1" smtClean="0"/>
              <a:t>gangguan</a:t>
            </a:r>
            <a:r>
              <a:rPr lang="en-US" dirty="0" smtClean="0"/>
              <a:t>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Jalur</a:t>
            </a:r>
            <a:r>
              <a:rPr lang="en-US" dirty="0"/>
              <a:t>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lintas</a:t>
            </a:r>
            <a:r>
              <a:rPr lang="en-US" dirty="0"/>
              <a:t> </a:t>
            </a:r>
            <a:r>
              <a:rPr lang="en-US" dirty="0" err="1"/>
              <a:t>lumayan</a:t>
            </a:r>
            <a:r>
              <a:rPr lang="en-US" dirty="0"/>
              <a:t> </a:t>
            </a:r>
            <a:r>
              <a:rPr lang="en-US" dirty="0" err="1"/>
              <a:t>padat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 smtClean="0"/>
              <a:t>bolak-balik</a:t>
            </a:r>
            <a:r>
              <a:rPr lang="en-US" dirty="0" smtClean="0"/>
              <a:t>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Apabila</a:t>
            </a:r>
            <a:r>
              <a:rPr lang="en-US" dirty="0"/>
              <a:t>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jauh</a:t>
            </a:r>
            <a:r>
              <a:rPr lang="en-US" dirty="0"/>
              <a:t> </a:t>
            </a:r>
            <a:r>
              <a:rPr lang="en-US" dirty="0" err="1"/>
              <a:t>diperlukan</a:t>
            </a:r>
            <a:r>
              <a:rPr lang="en-US" dirty="0"/>
              <a:t> </a:t>
            </a:r>
            <a:r>
              <a:rPr lang="en-US" dirty="0" smtClean="0"/>
              <a:t>repeater.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Susah </a:t>
            </a:r>
            <a:r>
              <a:rPr lang="en-US" dirty="0" err="1"/>
              <a:t>melacak</a:t>
            </a:r>
            <a:r>
              <a:rPr lang="en-US" dirty="0"/>
              <a:t> </a:t>
            </a:r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terjadi</a:t>
            </a:r>
            <a:r>
              <a:rPr lang="en-US" dirty="0" smtClean="0"/>
              <a:t> </a:t>
            </a:r>
            <a:r>
              <a:rPr lang="en-US" dirty="0" err="1" smtClean="0"/>
              <a:t>permasalahan</a:t>
            </a:r>
            <a:r>
              <a:rPr lang="en-US" dirty="0" smtClean="0"/>
              <a:t> </a:t>
            </a:r>
            <a:r>
              <a:rPr lang="en-US" dirty="0" err="1" smtClean="0"/>
              <a:t>jaringan</a:t>
            </a:r>
            <a:r>
              <a:rPr lang="en-US" dirty="0" smtClean="0"/>
              <a:t>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yang </a:t>
            </a:r>
            <a:r>
              <a:rPr lang="en-US" dirty="0" err="1"/>
              <a:t>terhubung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performa</a:t>
            </a:r>
            <a:r>
              <a:rPr lang="en-US" dirty="0"/>
              <a:t> </a:t>
            </a:r>
            <a:r>
              <a:rPr lang="en-US" dirty="0" err="1"/>
              <a:t>sinyal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lintas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 smtClean="0"/>
              <a:t>menurun</a:t>
            </a:r>
            <a:r>
              <a:rPr lang="en-US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02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1E1-CE84-4822-BF36-7E9757C57BEF}" type="slidenum">
              <a:rPr lang="id-ID" smtClean="0"/>
              <a:pPr/>
              <a:t>23</a:t>
            </a:fld>
            <a:endParaRPr lang="id-ID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89527" y="167061"/>
            <a:ext cx="10871200" cy="563562"/>
          </a:xfrm>
        </p:spPr>
        <p:txBody>
          <a:bodyPr/>
          <a:lstStyle/>
          <a:p>
            <a:r>
              <a:rPr lang="en-US" sz="2800" b="1" dirty="0">
                <a:latin typeface="Calibri" charset="0"/>
              </a:rPr>
              <a:t>TOPOLOGI JARINGAN KOMPUTER</a:t>
            </a:r>
            <a:endParaRPr lang="en-US" sz="2800" dirty="0">
              <a:latin typeface="Calibri" charset="0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184727" y="806823"/>
            <a:ext cx="10972800" cy="4953000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800" b="1" dirty="0"/>
              <a:t>1. </a:t>
            </a:r>
            <a:r>
              <a:rPr lang="en-US" sz="1800" b="1" dirty="0" err="1"/>
              <a:t>Topologi</a:t>
            </a:r>
            <a:r>
              <a:rPr lang="en-US" sz="1800" b="1" dirty="0"/>
              <a:t> BUS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dirty="0"/>
              <a:t>	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769421"/>
              </p:ext>
            </p:extLst>
          </p:nvPr>
        </p:nvGraphicFramePr>
        <p:xfrm>
          <a:off x="4374983" y="1856111"/>
          <a:ext cx="7263904" cy="21082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36319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195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Garamond"/>
                          <a:cs typeface="Garamond"/>
                        </a:rPr>
                        <a:t>Keuntungan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Garamond"/>
                          <a:cs typeface="Garamond"/>
                        </a:rPr>
                        <a:t>Kerugian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err="1">
                          <a:latin typeface="Garamond"/>
                          <a:cs typeface="Garamond"/>
                        </a:rPr>
                        <a:t>Hemat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kabel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>
                          <a:latin typeface="Garamond"/>
                          <a:cs typeface="Garamond"/>
                        </a:rPr>
                        <a:t>Layout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kabel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sederhana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err="1">
                          <a:latin typeface="Garamond"/>
                          <a:cs typeface="Garamond"/>
                        </a:rPr>
                        <a:t>Mudah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dikembangkan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err="1">
                          <a:latin typeface="Garamond"/>
                          <a:cs typeface="Garamond"/>
                        </a:rPr>
                        <a:t>Deteksi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dan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isolasi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kesalahan</a:t>
                      </a:r>
                      <a:endParaRPr lang="en-US" baseline="0" dirty="0">
                        <a:latin typeface="Garamond"/>
                        <a:cs typeface="Garamond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Kepadatan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lalu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lintas</a:t>
                      </a:r>
                      <a:endParaRPr lang="en-US" baseline="0" dirty="0">
                        <a:latin typeface="Garamond"/>
                        <a:cs typeface="Garamond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Bila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salah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satu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client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rusak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,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maka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jaringan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tidak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bisa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berfungsi</a:t>
                      </a:r>
                      <a:endParaRPr lang="en-US" baseline="0" dirty="0">
                        <a:latin typeface="Garamond"/>
                        <a:cs typeface="Garamond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Diperlukan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repeater 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untuk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jarak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jauh</a:t>
                      </a:r>
                      <a:endParaRPr lang="en-US" baseline="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Picture 7" descr="bus_topology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92" y="1568079"/>
            <a:ext cx="3806075" cy="346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6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1E1-CE84-4822-BF36-7E9757C57BEF}" type="slidenum">
              <a:rPr lang="id-ID" smtClean="0"/>
              <a:pPr/>
              <a:t>24</a:t>
            </a:fld>
            <a:endParaRPr lang="id-ID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26831" y="181707"/>
            <a:ext cx="9601200" cy="592015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Topologi</a:t>
            </a:r>
            <a:r>
              <a:rPr lang="en-US" dirty="0" smtClean="0"/>
              <a:t> Ring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26831" y="937846"/>
            <a:ext cx="11289323" cy="492955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/>
              <a:t>Topologi</a:t>
            </a:r>
            <a:r>
              <a:rPr lang="en-US" dirty="0"/>
              <a:t> ring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topologi</a:t>
            </a:r>
            <a:r>
              <a:rPr lang="en-US" dirty="0"/>
              <a:t> </a:t>
            </a:r>
            <a:r>
              <a:rPr lang="en-US" dirty="0" err="1"/>
              <a:t>cincin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Topologi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yang </a:t>
            </a:r>
            <a:r>
              <a:rPr lang="en-US" dirty="0" err="1"/>
              <a:t>rangkaiannya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yang </a:t>
            </a:r>
            <a:r>
              <a:rPr lang="en-US" dirty="0" err="1"/>
              <a:t>mana</a:t>
            </a:r>
            <a:r>
              <a:rPr lang="en-US" dirty="0"/>
              <a:t> </a:t>
            </a:r>
            <a:r>
              <a:rPr lang="en-US" dirty="0" err="1"/>
              <a:t>masing-masing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kanan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kirinya</a:t>
            </a:r>
            <a:r>
              <a:rPr lang="en-US" dirty="0"/>
              <a:t> </a:t>
            </a:r>
            <a:r>
              <a:rPr lang="en-US" dirty="0" err="1"/>
              <a:t>terhubung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lainnya</a:t>
            </a:r>
            <a:r>
              <a:rPr lang="en-US" dirty="0"/>
              <a:t> </a:t>
            </a:r>
            <a:r>
              <a:rPr lang="en-US" dirty="0" err="1"/>
              <a:t>sampai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yang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akhirnya</a:t>
            </a:r>
            <a:r>
              <a:rPr lang="en-US" dirty="0"/>
              <a:t> </a:t>
            </a:r>
            <a:r>
              <a:rPr lang="en-US" dirty="0" err="1"/>
              <a:t>membentuk</a:t>
            </a:r>
            <a:r>
              <a:rPr lang="en-US" dirty="0"/>
              <a:t> </a:t>
            </a:r>
            <a:r>
              <a:rPr lang="en-US" dirty="0" err="1"/>
              <a:t>cincin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lingkaran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b="1" dirty="0" err="1" smtClean="0"/>
              <a:t>Kelebihan</a:t>
            </a:r>
            <a:endParaRPr lang="en-US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perancangan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 smtClean="0"/>
              <a:t>pembuatan</a:t>
            </a:r>
            <a:r>
              <a:rPr lang="en-US" dirty="0" smtClean="0"/>
              <a:t>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performa</a:t>
            </a:r>
            <a:r>
              <a:rPr lang="en-US" dirty="0"/>
              <a:t> </a:t>
            </a:r>
            <a:r>
              <a:rPr lang="en-US" dirty="0" err="1"/>
              <a:t>sinyal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aliran</a:t>
            </a:r>
            <a:r>
              <a:rPr lang="en-US" dirty="0"/>
              <a:t> data </a:t>
            </a:r>
            <a:r>
              <a:rPr lang="en-US" dirty="0" err="1"/>
              <a:t>stabil</a:t>
            </a:r>
            <a:r>
              <a:rPr lang="en-US" dirty="0"/>
              <a:t>, </a:t>
            </a:r>
            <a:r>
              <a:rPr lang="en-US" dirty="0" err="1"/>
              <a:t>bahkan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topologi</a:t>
            </a:r>
            <a:r>
              <a:rPr lang="en-US" dirty="0"/>
              <a:t> bus, </a:t>
            </a:r>
            <a:r>
              <a:rPr lang="en-US" dirty="0" err="1"/>
              <a:t>meskipun</a:t>
            </a:r>
            <a:r>
              <a:rPr lang="en-US" dirty="0"/>
              <a:t> </a:t>
            </a:r>
            <a:r>
              <a:rPr lang="en-US" dirty="0" err="1"/>
              <a:t>mengalirkan</a:t>
            </a:r>
            <a:r>
              <a:rPr lang="en-US" dirty="0"/>
              <a:t> data yang </a:t>
            </a:r>
            <a:r>
              <a:rPr lang="en-US" dirty="0" err="1" smtClean="0"/>
              <a:t>berat</a:t>
            </a:r>
            <a:r>
              <a:rPr lang="en-US" dirty="0" smtClean="0"/>
              <a:t>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,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konfigurasi</a:t>
            </a:r>
            <a:r>
              <a:rPr lang="en-US" dirty="0"/>
              <a:t> </a:t>
            </a:r>
            <a:r>
              <a:rPr lang="en-US" dirty="0" err="1"/>
              <a:t>ulang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pemasang</a:t>
            </a:r>
            <a:r>
              <a:rPr lang="en-US" dirty="0"/>
              <a:t> </a:t>
            </a:r>
            <a:r>
              <a:rPr lang="en-US" dirty="0" err="1" smtClean="0"/>
              <a:t>baru</a:t>
            </a:r>
            <a:r>
              <a:rPr lang="en-US" dirty="0" smtClean="0"/>
              <a:t>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Hemat</a:t>
            </a:r>
            <a:r>
              <a:rPr lang="en-US" dirty="0" smtClean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 </a:t>
            </a:r>
            <a:r>
              <a:rPr lang="en-US" dirty="0" err="1" smtClean="0"/>
              <a:t>kabel</a:t>
            </a:r>
            <a:r>
              <a:rPr lang="en-US" dirty="0" smtClean="0"/>
              <a:t>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Hemat</a:t>
            </a:r>
            <a:r>
              <a:rPr lang="en-US" dirty="0"/>
              <a:t> </a:t>
            </a:r>
            <a:r>
              <a:rPr lang="en-US" dirty="0" err="1" smtClean="0"/>
              <a:t>biaya</a:t>
            </a:r>
            <a:endParaRPr lang="en-US" dirty="0" smtClean="0"/>
          </a:p>
          <a:p>
            <a:pPr marL="0" indent="0">
              <a:buNone/>
            </a:pPr>
            <a:r>
              <a:rPr lang="en-US" b="1" dirty="0" err="1" smtClean="0"/>
              <a:t>Kelemahan</a:t>
            </a:r>
            <a:endParaRPr lang="en-US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yang </a:t>
            </a:r>
            <a:r>
              <a:rPr lang="en-US" dirty="0" smtClean="0"/>
              <a:t>error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keseluruhan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juga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ikut</a:t>
            </a:r>
            <a:r>
              <a:rPr lang="en-US" dirty="0"/>
              <a:t> </a:t>
            </a:r>
            <a:r>
              <a:rPr lang="en-US" dirty="0" err="1"/>
              <a:t>eror</a:t>
            </a:r>
            <a:r>
              <a:rPr lang="en-US" dirty="0"/>
              <a:t>, </a:t>
            </a:r>
            <a:r>
              <a:rPr lang="en-US" dirty="0" err="1"/>
              <a:t>solusinya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 </a:t>
            </a:r>
            <a:r>
              <a:rPr lang="en-US" dirty="0" err="1"/>
              <a:t>topologi</a:t>
            </a:r>
            <a:r>
              <a:rPr lang="en-US" dirty="0"/>
              <a:t> ring </a:t>
            </a:r>
            <a:r>
              <a:rPr lang="en-US" dirty="0" err="1"/>
              <a:t>ganda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Performa </a:t>
            </a:r>
            <a:r>
              <a:rPr lang="en-US" dirty="0" err="1"/>
              <a:t>aliran</a:t>
            </a:r>
            <a:r>
              <a:rPr lang="en-US" dirty="0"/>
              <a:t>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lintas</a:t>
            </a:r>
            <a:r>
              <a:rPr lang="en-US" dirty="0"/>
              <a:t> data </a:t>
            </a:r>
            <a:r>
              <a:rPr lang="en-US" dirty="0" err="1"/>
              <a:t>bergantung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tersebut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87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1E1-CE84-4822-BF36-7E9757C57BEF}" type="slidenum">
              <a:rPr lang="id-ID" smtClean="0"/>
              <a:pPr/>
              <a:t>25</a:t>
            </a:fld>
            <a:endParaRPr lang="id-ID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21341" y="193955"/>
            <a:ext cx="10871200" cy="563562"/>
          </a:xfrm>
        </p:spPr>
        <p:txBody>
          <a:bodyPr/>
          <a:lstStyle/>
          <a:p>
            <a:r>
              <a:rPr lang="en-US" sz="2800" b="1" dirty="0">
                <a:latin typeface="Calibri" charset="0"/>
              </a:rPr>
              <a:t>TOPOLOGI JARINGAN KOMPUTER</a:t>
            </a:r>
            <a:endParaRPr lang="en-US" sz="2800" dirty="0">
              <a:latin typeface="Calibri" charset="0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116541" y="833717"/>
            <a:ext cx="10972800" cy="4953000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800" dirty="0"/>
              <a:t>2</a:t>
            </a:r>
            <a:r>
              <a:rPr lang="en-US" sz="1800" b="1" dirty="0"/>
              <a:t>. </a:t>
            </a:r>
            <a:r>
              <a:rPr lang="en-US" sz="1800" b="1" dirty="0" err="1"/>
              <a:t>Topologi</a:t>
            </a:r>
            <a:r>
              <a:rPr lang="en-US" sz="1800" b="1" dirty="0"/>
              <a:t> </a:t>
            </a:r>
            <a:r>
              <a:rPr lang="en-US" sz="1800" dirty="0"/>
              <a:t>Ring</a:t>
            </a:r>
            <a:endParaRPr lang="en-US" sz="1800" b="1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dirty="0"/>
              <a:t>	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761039"/>
              </p:ext>
            </p:extLst>
          </p:nvPr>
        </p:nvGraphicFramePr>
        <p:xfrm>
          <a:off x="5242901" y="2459069"/>
          <a:ext cx="5967760" cy="1357247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9838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838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7785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Garamond"/>
                          <a:cs typeface="Garamond"/>
                        </a:rPr>
                        <a:t>Keuntungan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Garamond"/>
                          <a:cs typeface="Garamond"/>
                        </a:rPr>
                        <a:t>Kerugian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69462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err="1">
                          <a:latin typeface="Garamond"/>
                          <a:cs typeface="Garamond"/>
                        </a:rPr>
                        <a:t>Hemat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kabel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err="1">
                          <a:latin typeface="Garamond"/>
                          <a:cs typeface="Garamond"/>
                        </a:rPr>
                        <a:t>Peka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kesalahan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Pengembangan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jaringan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lebih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kaku</a:t>
                      </a:r>
                      <a:endParaRPr lang="en-US" baseline="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Picture 7" descr="RING_TOPOLOGY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89" y="1594973"/>
            <a:ext cx="3528392" cy="320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83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1E1-CE84-4822-BF36-7E9757C57BEF}" type="slidenum">
              <a:rPr lang="id-ID" smtClean="0"/>
              <a:pPr/>
              <a:t>26</a:t>
            </a:fld>
            <a:endParaRPr lang="id-ID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15108" y="240323"/>
            <a:ext cx="9601200" cy="55684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Topologi</a:t>
            </a:r>
            <a:r>
              <a:rPr lang="en-US" dirty="0" smtClean="0"/>
              <a:t> Star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15108" y="890954"/>
            <a:ext cx="11347938" cy="596704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/>
              <a:t>Topologi</a:t>
            </a:r>
            <a:r>
              <a:rPr lang="en-US" dirty="0"/>
              <a:t> star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yang </a:t>
            </a:r>
            <a:r>
              <a:rPr lang="en-US" dirty="0" err="1"/>
              <a:t>mana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penghubung</a:t>
            </a:r>
            <a:r>
              <a:rPr lang="en-US" dirty="0"/>
              <a:t> (Hub/Switch)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</a:t>
            </a:r>
            <a:r>
              <a:rPr lang="en-US" dirty="0" err="1"/>
              <a:t>terhubung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penghubung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. Hub/Switch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posisinya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di central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berfungsi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menghubungkan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yang </a:t>
            </a:r>
            <a:r>
              <a:rPr lang="en-US" dirty="0" err="1"/>
              <a:t>terhubung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juga</a:t>
            </a:r>
            <a:r>
              <a:rPr lang="en-US" dirty="0"/>
              <a:t> </a:t>
            </a:r>
            <a:r>
              <a:rPr lang="en-US" dirty="0" err="1"/>
              <a:t>menghubungkan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File Server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b="1" dirty="0" err="1" smtClean="0"/>
              <a:t>Kelebihan</a:t>
            </a:r>
            <a:endParaRPr lang="en-US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Tingkat </a:t>
            </a:r>
            <a:r>
              <a:rPr lang="en-US" dirty="0" err="1"/>
              <a:t>keamanan</a:t>
            </a:r>
            <a:r>
              <a:rPr lang="en-US" dirty="0"/>
              <a:t> </a:t>
            </a:r>
            <a:r>
              <a:rPr lang="en-US" dirty="0" err="1"/>
              <a:t>tergolong</a:t>
            </a:r>
            <a:r>
              <a:rPr lang="en-US" dirty="0"/>
              <a:t> </a:t>
            </a:r>
            <a:r>
              <a:rPr lang="en-US" dirty="0" err="1" smtClean="0"/>
              <a:t>tinggi</a:t>
            </a:r>
            <a:r>
              <a:rPr lang="en-US" dirty="0" smtClean="0"/>
              <a:t>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Mudahnya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penambahan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yang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 smtClean="0"/>
              <a:t>disambungkan</a:t>
            </a:r>
            <a:r>
              <a:rPr lang="en-US" dirty="0" smtClean="0"/>
              <a:t>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Apabila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yang </a:t>
            </a:r>
            <a:r>
              <a:rPr lang="en-US" dirty="0" smtClean="0"/>
              <a:t>error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 smtClean="0"/>
              <a:t>dideteksi</a:t>
            </a:r>
            <a:r>
              <a:rPr lang="en-US" dirty="0" smtClean="0"/>
              <a:t>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Paling </a:t>
            </a:r>
            <a:r>
              <a:rPr lang="en-US" dirty="0" err="1"/>
              <a:t>fleksibel</a:t>
            </a:r>
            <a:r>
              <a:rPr lang="en-US" dirty="0"/>
              <a:t> </a:t>
            </a:r>
            <a:r>
              <a:rPr lang="en-US" dirty="0" err="1"/>
              <a:t>diantara</a:t>
            </a:r>
            <a:r>
              <a:rPr lang="en-US" dirty="0"/>
              <a:t> </a:t>
            </a:r>
            <a:r>
              <a:rPr lang="en-US" dirty="0" err="1"/>
              <a:t>topologi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yang </a:t>
            </a:r>
            <a:r>
              <a:rPr lang="en-US" dirty="0" err="1" smtClean="0"/>
              <a:t>lainnya</a:t>
            </a:r>
            <a:r>
              <a:rPr lang="en-US" dirty="0" smtClean="0"/>
              <a:t>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Kemudahan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mengontrol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sistemnya</a:t>
            </a:r>
            <a:r>
              <a:rPr lang="en-US" dirty="0"/>
              <a:t> yang </a:t>
            </a:r>
            <a:r>
              <a:rPr lang="en-US" dirty="0" err="1" smtClean="0"/>
              <a:t>terpusat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b="1" dirty="0" err="1" smtClean="0"/>
              <a:t>Kekurangan</a:t>
            </a:r>
            <a:endParaRPr lang="en-US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Apabila</a:t>
            </a:r>
            <a:r>
              <a:rPr lang="en-US" dirty="0"/>
              <a:t> Hub/Switch </a:t>
            </a:r>
            <a:r>
              <a:rPr lang="en-US" dirty="0" err="1"/>
              <a:t>rusak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keseluruhan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juga</a:t>
            </a:r>
            <a:r>
              <a:rPr lang="en-US" dirty="0"/>
              <a:t> </a:t>
            </a:r>
            <a:r>
              <a:rPr lang="en-US" dirty="0" err="1" smtClean="0"/>
              <a:t>rusak</a:t>
            </a:r>
            <a:r>
              <a:rPr lang="en-US" dirty="0" smtClean="0"/>
              <a:t>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Lumayan</a:t>
            </a:r>
            <a:r>
              <a:rPr lang="en-US" dirty="0"/>
              <a:t> </a:t>
            </a:r>
            <a:r>
              <a:rPr lang="en-US" dirty="0" err="1"/>
              <a:t>boros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 </a:t>
            </a:r>
            <a:r>
              <a:rPr lang="en-US" dirty="0" err="1" smtClean="0"/>
              <a:t>kabel</a:t>
            </a:r>
            <a:r>
              <a:rPr lang="en-US" dirty="0" smtClean="0"/>
              <a:t>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Tergantung</a:t>
            </a:r>
            <a:r>
              <a:rPr lang="en-US" dirty="0" smtClean="0"/>
              <a:t> </a:t>
            </a:r>
            <a:r>
              <a:rPr lang="en-US" dirty="0" err="1"/>
              <a:t>spesifikasi</a:t>
            </a:r>
            <a:r>
              <a:rPr lang="en-US" dirty="0"/>
              <a:t> </a:t>
            </a:r>
            <a:r>
              <a:rPr lang="en-US" dirty="0" smtClean="0"/>
              <a:t>Hub/</a:t>
            </a:r>
            <a:r>
              <a:rPr lang="en-US" dirty="0" err="1" smtClean="0"/>
              <a:t>Switchnya</a:t>
            </a:r>
            <a:r>
              <a:rPr lang="en-US" dirty="0"/>
              <a:t>, </a:t>
            </a:r>
            <a:r>
              <a:rPr lang="en-US" dirty="0" err="1"/>
              <a:t>apabila</a:t>
            </a:r>
            <a:r>
              <a:rPr lang="en-US" dirty="0"/>
              <a:t> </a:t>
            </a:r>
            <a:r>
              <a:rPr lang="en-US" dirty="0" err="1"/>
              <a:t>rendah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performa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juga</a:t>
            </a:r>
            <a:r>
              <a:rPr lang="en-US" dirty="0"/>
              <a:t> </a:t>
            </a:r>
            <a:r>
              <a:rPr lang="en-US" dirty="0" err="1"/>
              <a:t>rendah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Biaya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mahal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47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15503" y="5809503"/>
            <a:ext cx="2743200" cy="365125"/>
          </a:xfrm>
        </p:spPr>
        <p:txBody>
          <a:bodyPr/>
          <a:lstStyle/>
          <a:p>
            <a:fld id="{BBAF81E1-CE84-4822-BF36-7E9757C57BEF}" type="slidenum">
              <a:rPr lang="id-ID" smtClean="0"/>
              <a:pPr/>
              <a:t>27</a:t>
            </a:fld>
            <a:endParaRPr lang="id-ID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12376" y="184991"/>
            <a:ext cx="10871200" cy="563562"/>
          </a:xfrm>
        </p:spPr>
        <p:txBody>
          <a:bodyPr/>
          <a:lstStyle/>
          <a:p>
            <a:r>
              <a:rPr lang="en-US" sz="2800" b="1" dirty="0">
                <a:latin typeface="Calibri" charset="0"/>
              </a:rPr>
              <a:t>TOPOLOGI JARINGAN KOMPUTER</a:t>
            </a:r>
            <a:endParaRPr lang="en-US" sz="2800" dirty="0">
              <a:latin typeface="Calibri" charset="0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107576" y="824753"/>
            <a:ext cx="10972800" cy="4953000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800" dirty="0"/>
              <a:t>3</a:t>
            </a:r>
            <a:r>
              <a:rPr lang="en-US" sz="1800" b="1" dirty="0"/>
              <a:t>. </a:t>
            </a:r>
            <a:r>
              <a:rPr lang="en-US" sz="1800" b="1" dirty="0" err="1"/>
              <a:t>Topologi</a:t>
            </a:r>
            <a:r>
              <a:rPr lang="en-US" sz="1800" b="1" dirty="0"/>
              <a:t> </a:t>
            </a:r>
            <a:r>
              <a:rPr lang="en-US" sz="1800" dirty="0"/>
              <a:t>Star</a:t>
            </a:r>
            <a:endParaRPr lang="en-US" sz="1800" b="1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dirty="0"/>
              <a:t>	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839135"/>
              </p:ext>
            </p:extLst>
          </p:nvPr>
        </p:nvGraphicFramePr>
        <p:xfrm>
          <a:off x="5521968" y="1730025"/>
          <a:ext cx="5967760" cy="3222425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9838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838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7785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Garamond"/>
                          <a:cs typeface="Garamond"/>
                        </a:rPr>
                        <a:t>Keuntungan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Garamond"/>
                          <a:cs typeface="Garamond"/>
                        </a:rPr>
                        <a:t>Kerugian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69462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>
                          <a:latin typeface="Garamond"/>
                          <a:cs typeface="Garamond"/>
                        </a:rPr>
                        <a:t>Paling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fleksibel</a:t>
                      </a:r>
                      <a:endParaRPr lang="en-US" baseline="0" dirty="0">
                        <a:latin typeface="Garamond"/>
                        <a:cs typeface="Garamond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Pemasangan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/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perubahan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stasiun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sangat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mudah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dan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tidak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mengganggu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bagian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jaringan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lain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Kontrol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terpusat</a:t>
                      </a:r>
                      <a:endParaRPr lang="en-US" baseline="0" dirty="0">
                        <a:latin typeface="Garamond"/>
                        <a:cs typeface="Garamond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Kemudahan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deteksi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dan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isolasi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kesalahan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/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kerusakan</a:t>
                      </a:r>
                      <a:endParaRPr lang="en-US" baseline="0" dirty="0">
                        <a:latin typeface="Garamond"/>
                        <a:cs typeface="Garamond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Kemudahan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pengelolaan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jaringan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err="1">
                          <a:latin typeface="Garamond"/>
                          <a:cs typeface="Garamond"/>
                        </a:rPr>
                        <a:t>Boros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kabel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Perlu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penanganan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khusus</a:t>
                      </a:r>
                      <a:endParaRPr lang="en-US" baseline="0" dirty="0">
                        <a:latin typeface="Garamond"/>
                        <a:cs typeface="Garamond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Kontrol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terpusat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(hub/switch)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jadi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elemen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kritis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Picture 7" descr="STAR X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32" y="1730025"/>
            <a:ext cx="3816424" cy="347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84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1E1-CE84-4822-BF36-7E9757C57BEF}" type="slidenum">
              <a:rPr lang="id-ID" smtClean="0"/>
              <a:pPr/>
              <a:t>28</a:t>
            </a:fld>
            <a:endParaRPr lang="id-ID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2917" y="92075"/>
            <a:ext cx="9601200" cy="545123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Topologi</a:t>
            </a:r>
            <a:r>
              <a:rPr lang="en-US" dirty="0" smtClean="0"/>
              <a:t> Mesh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32917" y="777875"/>
            <a:ext cx="11383107" cy="59436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/>
              <a:t>Topologi</a:t>
            </a:r>
            <a:r>
              <a:rPr lang="en-US" dirty="0"/>
              <a:t> Mesh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mudahnya</a:t>
            </a:r>
            <a:r>
              <a:rPr lang="en-US" dirty="0"/>
              <a:t> </a:t>
            </a:r>
            <a:r>
              <a:rPr lang="en-US" dirty="0" err="1"/>
              <a:t>dinamai</a:t>
            </a:r>
            <a:r>
              <a:rPr lang="en-US" dirty="0"/>
              <a:t> </a:t>
            </a:r>
            <a:r>
              <a:rPr lang="en-US" dirty="0" err="1"/>
              <a:t>topologi</a:t>
            </a:r>
            <a:r>
              <a:rPr lang="en-US" dirty="0"/>
              <a:t> </a:t>
            </a:r>
            <a:r>
              <a:rPr lang="en-US" dirty="0" err="1"/>
              <a:t>jala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topologi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yang </a:t>
            </a:r>
            <a:r>
              <a:rPr lang="en-US" dirty="0" err="1"/>
              <a:t>mana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smtClean="0"/>
              <a:t>client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terhubung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lain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acak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 smtClean="0"/>
              <a:t>teratur.Karena</a:t>
            </a:r>
            <a:r>
              <a:rPr lang="en-US" dirty="0" smtClean="0"/>
              <a:t> client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terhubung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smtClean="0"/>
              <a:t>client lain </a:t>
            </a:r>
            <a:r>
              <a:rPr lang="en-US" dirty="0"/>
              <a:t>yang </a:t>
            </a:r>
            <a:r>
              <a:rPr lang="en-US" dirty="0" err="1"/>
              <a:t>dituju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arus</a:t>
            </a:r>
            <a:r>
              <a:rPr lang="en-US" dirty="0"/>
              <a:t> data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cepat</a:t>
            </a:r>
            <a:r>
              <a:rPr lang="en-US" dirty="0"/>
              <a:t> </a:t>
            </a:r>
            <a:r>
              <a:rPr lang="en-US" dirty="0" err="1"/>
              <a:t>tanpa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smtClean="0"/>
              <a:t>client lain.</a:t>
            </a:r>
          </a:p>
          <a:p>
            <a:pPr marL="0" indent="0">
              <a:buNone/>
            </a:pPr>
            <a:r>
              <a:rPr lang="en-US" dirty="0" err="1" smtClean="0"/>
              <a:t>Masing-masing</a:t>
            </a:r>
            <a:r>
              <a:rPr lang="en-US" dirty="0" smtClean="0"/>
              <a:t> client </a:t>
            </a:r>
            <a:r>
              <a:rPr lang="en-US" dirty="0" err="1"/>
              <a:t>setidaknya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2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sambungan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kabel</a:t>
            </a:r>
            <a:r>
              <a:rPr lang="en-US" dirty="0"/>
              <a:t> yang </a:t>
            </a:r>
            <a:r>
              <a:rPr lang="en-US" dirty="0" err="1"/>
              <a:t>terhubung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smtClean="0"/>
              <a:t>client </a:t>
            </a:r>
            <a:r>
              <a:rPr lang="en-US" dirty="0"/>
              <a:t>lain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terakhir</a:t>
            </a:r>
            <a:r>
              <a:rPr lang="en-US" dirty="0"/>
              <a:t> </a:t>
            </a:r>
            <a:r>
              <a:rPr lang="en-US" dirty="0" err="1"/>
              <a:t>terhubung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smtClean="0"/>
              <a:t>Server.</a:t>
            </a:r>
          </a:p>
          <a:p>
            <a:pPr marL="0" indent="0">
              <a:buNone/>
            </a:pPr>
            <a:r>
              <a:rPr lang="en-US" dirty="0" err="1" smtClean="0"/>
              <a:t>Kelebihan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Arus</a:t>
            </a:r>
            <a:r>
              <a:rPr lang="en-US" dirty="0"/>
              <a:t>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lintas</a:t>
            </a:r>
            <a:r>
              <a:rPr lang="en-US" dirty="0"/>
              <a:t> data </a:t>
            </a:r>
            <a:r>
              <a:rPr lang="en-US" dirty="0" err="1"/>
              <a:t>cepat</a:t>
            </a:r>
            <a:r>
              <a:rPr lang="en-US" dirty="0"/>
              <a:t> </a:t>
            </a:r>
            <a:r>
              <a:rPr lang="en-US" dirty="0" err="1"/>
              <a:t>diantara</a:t>
            </a:r>
            <a:r>
              <a:rPr lang="en-US" dirty="0"/>
              <a:t> </a:t>
            </a:r>
            <a:r>
              <a:rPr lang="en-US" dirty="0" err="1"/>
              <a:t>topologi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yang lain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jalur</a:t>
            </a:r>
            <a:r>
              <a:rPr lang="en-US" dirty="0"/>
              <a:t> </a:t>
            </a:r>
            <a:r>
              <a:rPr lang="en-US" dirty="0" err="1"/>
              <a:t>masing</a:t>
            </a:r>
            <a:r>
              <a:rPr lang="en-US" dirty="0"/>
              <a:t> </a:t>
            </a:r>
            <a:r>
              <a:rPr lang="en-US" dirty="0" err="1" smtClean="0"/>
              <a:t>masing</a:t>
            </a:r>
            <a:r>
              <a:rPr lang="en-US" dirty="0" smtClean="0"/>
              <a:t>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Terjaminnya</a:t>
            </a:r>
            <a:r>
              <a:rPr lang="en-US" dirty="0"/>
              <a:t> </a:t>
            </a:r>
            <a:r>
              <a:rPr lang="en-US" dirty="0" err="1"/>
              <a:t>kapasitas</a:t>
            </a:r>
            <a:r>
              <a:rPr lang="en-US" dirty="0"/>
              <a:t> channel </a:t>
            </a:r>
            <a:r>
              <a:rPr lang="en-US" dirty="0" err="1" smtClean="0"/>
              <a:t>komunikasi</a:t>
            </a:r>
            <a:r>
              <a:rPr lang="en-US" dirty="0" smtClean="0"/>
              <a:t>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ganggguan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koneksi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mengganggu</a:t>
            </a:r>
            <a:r>
              <a:rPr lang="en-US" dirty="0"/>
              <a:t> </a:t>
            </a:r>
            <a:r>
              <a:rPr lang="en-US" dirty="0" err="1"/>
              <a:t>koneksi</a:t>
            </a:r>
            <a:r>
              <a:rPr lang="en-US" dirty="0"/>
              <a:t> yang </a:t>
            </a:r>
            <a:r>
              <a:rPr lang="en-US" dirty="0" smtClean="0"/>
              <a:t>lain.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Terjaminnya</a:t>
            </a:r>
            <a:r>
              <a:rPr lang="en-US" dirty="0"/>
              <a:t> </a:t>
            </a:r>
            <a:r>
              <a:rPr lang="en-US" dirty="0" err="1"/>
              <a:t>keamanan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privasi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akses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</a:t>
            </a:r>
            <a:r>
              <a:rPr lang="en-US" dirty="0" err="1"/>
              <a:t>tanpa</a:t>
            </a:r>
            <a:r>
              <a:rPr lang="en-US" dirty="0"/>
              <a:t> </a:t>
            </a:r>
            <a:r>
              <a:rPr lang="en-US" dirty="0" err="1"/>
              <a:t>melibatkan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yang </a:t>
            </a:r>
            <a:r>
              <a:rPr lang="en-US" dirty="0" smtClean="0"/>
              <a:t>lain.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Kemudahan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mengidentifikasi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smtClean="0"/>
              <a:t>trouble.</a:t>
            </a:r>
          </a:p>
          <a:p>
            <a:pPr marL="0" indent="0">
              <a:buNone/>
            </a:pPr>
            <a:r>
              <a:rPr lang="en-US" dirty="0" err="1" smtClean="0"/>
              <a:t>Kelemahan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Biaya</a:t>
            </a:r>
            <a:r>
              <a:rPr lang="en-US" dirty="0"/>
              <a:t> yang </a:t>
            </a:r>
            <a:r>
              <a:rPr lang="en-US" dirty="0" err="1"/>
              <a:t>dikeluarkan</a:t>
            </a:r>
            <a:r>
              <a:rPr lang="en-US" dirty="0"/>
              <a:t> </a:t>
            </a:r>
            <a:r>
              <a:rPr lang="en-US" dirty="0" err="1"/>
              <a:t>termasuk</a:t>
            </a:r>
            <a:r>
              <a:rPr lang="en-US" dirty="0"/>
              <a:t> </a:t>
            </a:r>
            <a:r>
              <a:rPr lang="en-US" dirty="0" err="1" smtClean="0"/>
              <a:t>tinggi</a:t>
            </a:r>
            <a:r>
              <a:rPr lang="en-US" dirty="0" smtClean="0"/>
              <a:t>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Boros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pemakaian</a:t>
            </a:r>
            <a:r>
              <a:rPr lang="en-US" dirty="0"/>
              <a:t> </a:t>
            </a:r>
            <a:r>
              <a:rPr lang="en-US" dirty="0" err="1"/>
              <a:t>kabel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</a:t>
            </a:r>
            <a:r>
              <a:rPr lang="en-US" dirty="0" err="1" smtClean="0"/>
              <a:t>seminimal-minimalnya</a:t>
            </a:r>
            <a:r>
              <a:rPr lang="en-US" dirty="0" smtClean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penghubung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74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1E1-CE84-4822-BF36-7E9757C57BEF}" type="slidenum">
              <a:rPr lang="id-ID" smtClean="0"/>
              <a:pPr/>
              <a:t>29</a:t>
            </a:fld>
            <a:endParaRPr lang="id-ID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89527" y="113274"/>
            <a:ext cx="10871200" cy="563562"/>
          </a:xfrm>
        </p:spPr>
        <p:txBody>
          <a:bodyPr/>
          <a:lstStyle/>
          <a:p>
            <a:r>
              <a:rPr lang="en-US" sz="2800" b="1" dirty="0">
                <a:latin typeface="Calibri" charset="0"/>
              </a:rPr>
              <a:t>TOPOLOGI JARINGAN KOMPUTER</a:t>
            </a:r>
            <a:endParaRPr lang="en-US" sz="2800" dirty="0">
              <a:latin typeface="Calibri" charset="0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184727" y="753036"/>
            <a:ext cx="10972800" cy="4953000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800" dirty="0"/>
              <a:t>4</a:t>
            </a:r>
            <a:r>
              <a:rPr lang="en-US" sz="1800" b="1" dirty="0"/>
              <a:t>. Mesh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dirty="0"/>
              <a:t>	</a:t>
            </a:r>
          </a:p>
        </p:txBody>
      </p:sp>
      <p:pic>
        <p:nvPicPr>
          <p:cNvPr id="7" name="Picture 6" descr="Full_Mesh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98" y="1442284"/>
            <a:ext cx="2376263" cy="2160240"/>
          </a:xfrm>
          <a:prstGeom prst="rect">
            <a:avLst/>
          </a:prstGeom>
        </p:spPr>
      </p:pic>
      <p:pic>
        <p:nvPicPr>
          <p:cNvPr id="8" name="Picture 7" descr="sourc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91" y="3674532"/>
            <a:ext cx="2448272" cy="2225701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977320"/>
              </p:ext>
            </p:extLst>
          </p:nvPr>
        </p:nvGraphicFramePr>
        <p:xfrm>
          <a:off x="4663015" y="2666420"/>
          <a:ext cx="5967760" cy="1357247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9838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838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7785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Garamond"/>
                          <a:cs typeface="Garamond"/>
                        </a:rPr>
                        <a:t>Keuntungan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Garamond"/>
                          <a:cs typeface="Garamond"/>
                        </a:rPr>
                        <a:t>Kerugian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69462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>
                          <a:latin typeface="Garamond"/>
                          <a:cs typeface="Garamond"/>
                        </a:rPr>
                        <a:t>Tingkat </a:t>
                      </a:r>
                      <a:r>
                        <a:rPr lang="en-US" i="1" dirty="0" err="1">
                          <a:latin typeface="Garamond"/>
                          <a:cs typeface="Garamond"/>
                        </a:rPr>
                        <a:t>redudancy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sangat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tinggi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err="1">
                          <a:latin typeface="Garamond"/>
                          <a:cs typeface="Garamond"/>
                        </a:rPr>
                        <a:t>Boros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kabel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err="1">
                          <a:latin typeface="Garamond"/>
                          <a:cs typeface="Garamond"/>
                        </a:rPr>
                        <a:t>Manajemennya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sangat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komplek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60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1E1-CE84-4822-BF36-7E9757C57BEF}" type="slidenum">
              <a:rPr lang="id-ID" smtClean="0"/>
              <a:pPr/>
              <a:t>3</a:t>
            </a:fld>
            <a:endParaRPr lang="id-ID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376518" y="104309"/>
            <a:ext cx="10871200" cy="563562"/>
          </a:xfrm>
        </p:spPr>
        <p:txBody>
          <a:bodyPr/>
          <a:lstStyle/>
          <a:p>
            <a:r>
              <a:rPr lang="en-US" sz="2800" b="1" dirty="0">
                <a:latin typeface="Calibri" charset="0"/>
              </a:rPr>
              <a:t>JARINGAN KOMPUTER DAN MANFAATNYA</a:t>
            </a:r>
            <a:endParaRPr lang="en-US" sz="2800" dirty="0">
              <a:latin typeface="Calibri" charset="0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325718" y="667871"/>
            <a:ext cx="10972800" cy="4953000"/>
          </a:xfrm>
        </p:spPr>
        <p:txBody>
          <a:bodyPr/>
          <a:lstStyle/>
          <a:p>
            <a:pPr>
              <a:lnSpc>
                <a:spcPct val="150000"/>
              </a:lnSpc>
              <a:buFontTx/>
              <a:buNone/>
            </a:pPr>
            <a:r>
              <a:rPr lang="en-US" sz="2000" dirty="0" err="1"/>
              <a:t>Secara</a:t>
            </a:r>
            <a:r>
              <a:rPr lang="en-US" sz="2000" dirty="0"/>
              <a:t> </a:t>
            </a:r>
            <a:r>
              <a:rPr lang="en-US" sz="2000" dirty="0" err="1"/>
              <a:t>umum</a:t>
            </a:r>
            <a:r>
              <a:rPr lang="en-US" sz="2000" dirty="0"/>
              <a:t>, </a:t>
            </a:r>
            <a:r>
              <a:rPr lang="en-US" sz="2000" dirty="0" err="1"/>
              <a:t>jaringan</a:t>
            </a:r>
            <a:r>
              <a:rPr lang="en-US" sz="2000" dirty="0"/>
              <a:t> </a:t>
            </a:r>
            <a:r>
              <a:rPr lang="en-US" sz="2000" dirty="0" err="1"/>
              <a:t>mempunyai</a:t>
            </a:r>
            <a:r>
              <a:rPr lang="en-US" sz="2000" dirty="0"/>
              <a:t> </a:t>
            </a:r>
            <a:r>
              <a:rPr lang="en-US" sz="2000" dirty="0" err="1"/>
              <a:t>beberapa</a:t>
            </a:r>
            <a:r>
              <a:rPr lang="en-US" sz="2000" dirty="0"/>
              <a:t> </a:t>
            </a:r>
            <a:r>
              <a:rPr lang="en-US" sz="2000" dirty="0" err="1"/>
              <a:t>manfaat</a:t>
            </a:r>
            <a:r>
              <a:rPr lang="en-US" sz="2000" dirty="0"/>
              <a:t> </a:t>
            </a:r>
            <a:r>
              <a:rPr lang="en-US" sz="2000" dirty="0" err="1"/>
              <a:t>yaitu</a:t>
            </a:r>
            <a:r>
              <a:rPr lang="en-US" sz="2000" dirty="0"/>
              <a:t>:</a:t>
            </a:r>
          </a:p>
          <a:p>
            <a:pPr>
              <a:lnSpc>
                <a:spcPct val="150000"/>
              </a:lnSpc>
              <a:buFontTx/>
              <a:buNone/>
            </a:pPr>
            <a:endParaRPr lang="en-US" sz="2000" dirty="0"/>
          </a:p>
          <a:p>
            <a:pPr>
              <a:lnSpc>
                <a:spcPct val="150000"/>
              </a:lnSpc>
              <a:buFontTx/>
              <a:buNone/>
            </a:pPr>
            <a:r>
              <a:rPr lang="en-US" sz="2000" dirty="0"/>
              <a:t>1. </a:t>
            </a:r>
            <a:r>
              <a:rPr lang="en-US" sz="2000" dirty="0" err="1"/>
              <a:t>Memungkinkan</a:t>
            </a:r>
            <a:r>
              <a:rPr lang="en-US" sz="2000" dirty="0"/>
              <a:t> </a:t>
            </a:r>
            <a:r>
              <a:rPr lang="en-US" sz="2000" dirty="0" err="1"/>
              <a:t>manajemen</a:t>
            </a:r>
            <a:r>
              <a:rPr lang="en-US" sz="2000" dirty="0"/>
              <a:t> </a:t>
            </a:r>
            <a:r>
              <a:rPr lang="en-US" sz="2000" dirty="0" err="1"/>
              <a:t>sumber</a:t>
            </a:r>
            <a:r>
              <a:rPr lang="en-US" sz="2000" dirty="0"/>
              <a:t> </a:t>
            </a:r>
            <a:r>
              <a:rPr lang="en-US" sz="2000" dirty="0" err="1"/>
              <a:t>daya</a:t>
            </a:r>
            <a:r>
              <a:rPr lang="en-US" sz="2000" dirty="0"/>
              <a:t>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efisien</a:t>
            </a:r>
            <a:r>
              <a:rPr lang="en-US" sz="2000" dirty="0"/>
              <a:t>.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sz="2000" dirty="0"/>
              <a:t>2. </a:t>
            </a:r>
            <a:r>
              <a:rPr lang="en-US" sz="2000" dirty="0" err="1"/>
              <a:t>Membantu</a:t>
            </a:r>
            <a:r>
              <a:rPr lang="en-US" sz="2000" dirty="0"/>
              <a:t> </a:t>
            </a:r>
            <a:r>
              <a:rPr lang="en-US" sz="2000" dirty="0" err="1"/>
              <a:t>mempertahankan</a:t>
            </a:r>
            <a:r>
              <a:rPr lang="en-US" sz="2000" dirty="0"/>
              <a:t> </a:t>
            </a:r>
            <a:r>
              <a:rPr lang="en-US" sz="2000" dirty="0" err="1"/>
              <a:t>informasi</a:t>
            </a:r>
            <a:r>
              <a:rPr lang="en-US" sz="2000" dirty="0"/>
              <a:t> agar </a:t>
            </a:r>
            <a:r>
              <a:rPr lang="en-US" sz="2000" dirty="0" err="1"/>
              <a:t>tetap</a:t>
            </a:r>
            <a:r>
              <a:rPr lang="en-US" sz="2000" dirty="0"/>
              <a:t> </a:t>
            </a:r>
            <a:r>
              <a:rPr lang="en-US" sz="2000" dirty="0" err="1"/>
              <a:t>handal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i="1" dirty="0"/>
              <a:t>up-to-date</a:t>
            </a:r>
            <a:r>
              <a:rPr lang="en-US" sz="2000" dirty="0"/>
              <a:t>.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sz="2000" dirty="0"/>
              <a:t>3. </a:t>
            </a:r>
            <a:r>
              <a:rPr lang="en-US" sz="2000" dirty="0" err="1"/>
              <a:t>Membantu</a:t>
            </a:r>
            <a:r>
              <a:rPr lang="en-US" sz="2000" dirty="0"/>
              <a:t> </a:t>
            </a:r>
            <a:r>
              <a:rPr lang="en-US" sz="2000" dirty="0" err="1"/>
              <a:t>mempercepat</a:t>
            </a:r>
            <a:r>
              <a:rPr lang="en-US" sz="2000" dirty="0"/>
              <a:t> proses </a:t>
            </a:r>
            <a:r>
              <a:rPr lang="en-US" sz="2000" dirty="0" err="1"/>
              <a:t>berbagi</a:t>
            </a:r>
            <a:r>
              <a:rPr lang="en-US" sz="2000" dirty="0"/>
              <a:t> data (</a:t>
            </a:r>
            <a:r>
              <a:rPr lang="en-US" sz="2000" i="1" dirty="0"/>
              <a:t>data sharing</a:t>
            </a:r>
            <a:r>
              <a:rPr lang="en-US" sz="2000" dirty="0"/>
              <a:t>). 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sz="2000" dirty="0"/>
              <a:t>4. </a:t>
            </a:r>
            <a:r>
              <a:rPr lang="en-US" sz="2000" dirty="0" err="1"/>
              <a:t>Memungkinkan</a:t>
            </a:r>
            <a:r>
              <a:rPr lang="en-US" sz="2000" dirty="0"/>
              <a:t> </a:t>
            </a:r>
            <a:r>
              <a:rPr lang="en-US" sz="2000" dirty="0" err="1"/>
              <a:t>kelompok-kerja</a:t>
            </a:r>
            <a:r>
              <a:rPr lang="en-US" sz="2000" dirty="0"/>
              <a:t> </a:t>
            </a:r>
            <a:r>
              <a:rPr lang="en-US" sz="2000" dirty="0" err="1"/>
              <a:t>berkomunikasi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efisien</a:t>
            </a:r>
            <a:r>
              <a:rPr lang="en-US" sz="2000" dirty="0"/>
              <a:t>.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sz="2000" dirty="0"/>
              <a:t>5. </a:t>
            </a:r>
            <a:r>
              <a:rPr lang="en-US" sz="2000" dirty="0" err="1"/>
              <a:t>Membantu</a:t>
            </a:r>
            <a:r>
              <a:rPr lang="en-US" sz="2000" dirty="0"/>
              <a:t> </a:t>
            </a:r>
            <a:r>
              <a:rPr lang="en-US" sz="2000" dirty="0" err="1"/>
              <a:t>usaha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melayani</a:t>
            </a:r>
            <a:r>
              <a:rPr lang="en-US" sz="2000" dirty="0"/>
              <a:t> </a:t>
            </a:r>
            <a:r>
              <a:rPr lang="en-US" sz="2000" dirty="0" err="1"/>
              <a:t>klien</a:t>
            </a:r>
            <a:r>
              <a:rPr lang="en-US" sz="2000" dirty="0"/>
              <a:t> </a:t>
            </a:r>
            <a:r>
              <a:rPr lang="en-US" sz="2000" dirty="0" err="1" smtClean="0"/>
              <a:t>secara</a:t>
            </a:r>
            <a:r>
              <a:rPr lang="en-US" sz="2000" dirty="0" smtClean="0"/>
              <a:t>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efektif</a:t>
            </a:r>
            <a:r>
              <a:rPr lang="en-US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7715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1E1-CE84-4822-BF36-7E9757C57BEF}" type="slidenum">
              <a:rPr lang="id-ID" smtClean="0"/>
              <a:pPr/>
              <a:t>30</a:t>
            </a:fld>
            <a:endParaRPr lang="id-ID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15108" y="111370"/>
            <a:ext cx="9601200" cy="580292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Topologi</a:t>
            </a:r>
            <a:r>
              <a:rPr lang="en-US" dirty="0" smtClean="0"/>
              <a:t> Tree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15107" y="902677"/>
            <a:ext cx="11359661" cy="558018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/>
              <a:t>Topologi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tree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pohon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topologi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yang </a:t>
            </a:r>
            <a:r>
              <a:rPr lang="en-US" dirty="0" err="1"/>
              <a:t>bertingkat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hierarki</a:t>
            </a:r>
            <a:r>
              <a:rPr lang="en-US" dirty="0"/>
              <a:t> yang </a:t>
            </a:r>
            <a:r>
              <a:rPr lang="en-US" dirty="0" err="1"/>
              <a:t>mana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koneksi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Hub/Switch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masing-masing</a:t>
            </a:r>
            <a:r>
              <a:rPr lang="en-US" dirty="0"/>
              <a:t> Hub </a:t>
            </a:r>
            <a:r>
              <a:rPr lang="en-US" dirty="0" err="1"/>
              <a:t>terhubung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smtClean="0"/>
              <a:t>server.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Topologi</a:t>
            </a:r>
            <a:r>
              <a:rPr lang="en-US" dirty="0"/>
              <a:t> tree </a:t>
            </a:r>
            <a:r>
              <a:rPr lang="en-US" dirty="0" err="1"/>
              <a:t>sebenarnya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kombinasi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topologi</a:t>
            </a:r>
            <a:r>
              <a:rPr lang="en-US" dirty="0"/>
              <a:t> star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topologi</a:t>
            </a:r>
            <a:r>
              <a:rPr lang="en-US" dirty="0"/>
              <a:t> bus </a:t>
            </a:r>
            <a:r>
              <a:rPr lang="en-US" dirty="0" err="1"/>
              <a:t>namun</a:t>
            </a:r>
            <a:r>
              <a:rPr lang="en-US" dirty="0"/>
              <a:t> yang </a:t>
            </a:r>
            <a:r>
              <a:rPr lang="en-US" dirty="0" err="1"/>
              <a:t>membedakannya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topologi</a:t>
            </a:r>
            <a:r>
              <a:rPr lang="en-US" dirty="0"/>
              <a:t> tree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Hub di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jaringannya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sistemnya</a:t>
            </a:r>
            <a:r>
              <a:rPr lang="en-US" dirty="0"/>
              <a:t> yang </a:t>
            </a:r>
            <a:r>
              <a:rPr lang="en-US" dirty="0" err="1"/>
              <a:t>hierarki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err="1" smtClean="0"/>
              <a:t>Kelebihan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yang </a:t>
            </a:r>
            <a:r>
              <a:rPr lang="en-US" dirty="0" err="1"/>
              <a:t>luas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Apabila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gangguan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dideteksi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Kemudahan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keunggulan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Kemudahan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pengelompokan</a:t>
            </a:r>
            <a:r>
              <a:rPr lang="en-US" dirty="0"/>
              <a:t> </a:t>
            </a:r>
            <a:r>
              <a:rPr lang="en-US" dirty="0" smtClean="0"/>
              <a:t>client </a:t>
            </a:r>
            <a:r>
              <a:rPr lang="en-US" dirty="0"/>
              <a:t>yang </a:t>
            </a:r>
            <a:r>
              <a:rPr lang="en-US" dirty="0" err="1"/>
              <a:t>sejenis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Kelemahan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banyaknya</a:t>
            </a:r>
            <a:r>
              <a:rPr lang="en-US" dirty="0"/>
              <a:t> </a:t>
            </a:r>
            <a:r>
              <a:rPr lang="en-US" dirty="0" err="1"/>
              <a:t>sambungan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lintas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dibilang</a:t>
            </a:r>
            <a:r>
              <a:rPr lang="en-US" dirty="0"/>
              <a:t> </a:t>
            </a:r>
            <a:r>
              <a:rPr lang="en-US" dirty="0" err="1"/>
              <a:t>lambat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Apabila</a:t>
            </a:r>
            <a:r>
              <a:rPr lang="en-US" dirty="0"/>
              <a:t> hub </a:t>
            </a:r>
            <a:r>
              <a:rPr lang="en-US" dirty="0" err="1"/>
              <a:t>eror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yang </a:t>
            </a:r>
            <a:r>
              <a:rPr lang="en-US" dirty="0" err="1"/>
              <a:t>tersambung</a:t>
            </a:r>
            <a:r>
              <a:rPr lang="en-US" dirty="0"/>
              <a:t> </a:t>
            </a:r>
            <a:r>
              <a:rPr lang="en-US" dirty="0" err="1"/>
              <a:t>juga</a:t>
            </a:r>
            <a:r>
              <a:rPr lang="en-US" dirty="0"/>
              <a:t> </a:t>
            </a:r>
            <a:r>
              <a:rPr lang="en-US" dirty="0" err="1"/>
              <a:t>eror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Penggunaan</a:t>
            </a:r>
            <a:r>
              <a:rPr lang="en-US" dirty="0"/>
              <a:t> </a:t>
            </a:r>
            <a:r>
              <a:rPr lang="en-US" dirty="0" err="1"/>
              <a:t>biaya</a:t>
            </a:r>
            <a:r>
              <a:rPr lang="en-US" dirty="0"/>
              <a:t> </a:t>
            </a:r>
            <a:r>
              <a:rPr lang="en-US" dirty="0" err="1"/>
              <a:t>tergolong</a:t>
            </a:r>
            <a:r>
              <a:rPr lang="en-US" dirty="0"/>
              <a:t> </a:t>
            </a:r>
            <a:r>
              <a:rPr lang="en-US" dirty="0" err="1"/>
              <a:t>besar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Penggunaan</a:t>
            </a:r>
            <a:r>
              <a:rPr lang="en-US" dirty="0"/>
              <a:t> </a:t>
            </a:r>
            <a:r>
              <a:rPr lang="en-US" dirty="0" err="1"/>
              <a:t>kabel</a:t>
            </a:r>
            <a:r>
              <a:rPr lang="en-US" dirty="0"/>
              <a:t> </a:t>
            </a:r>
            <a:r>
              <a:rPr lang="en-US" dirty="0" err="1"/>
              <a:t>termasuk</a:t>
            </a:r>
            <a:r>
              <a:rPr lang="en-US" dirty="0"/>
              <a:t> </a:t>
            </a:r>
            <a:r>
              <a:rPr lang="en-US" dirty="0" err="1"/>
              <a:t>boros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Lalu</a:t>
            </a:r>
            <a:r>
              <a:rPr lang="en-US" dirty="0" smtClean="0"/>
              <a:t> </a:t>
            </a:r>
            <a:r>
              <a:rPr lang="en-US" dirty="0" err="1"/>
              <a:t>lintas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sinyal</a:t>
            </a:r>
            <a:r>
              <a:rPr lang="en-US" dirty="0"/>
              <a:t> </a:t>
            </a:r>
            <a:r>
              <a:rPr lang="en-US" dirty="0" err="1"/>
              <a:t>tergolong</a:t>
            </a:r>
            <a:r>
              <a:rPr lang="en-US" dirty="0"/>
              <a:t> </a:t>
            </a:r>
            <a:r>
              <a:rPr lang="en-US" dirty="0" err="1"/>
              <a:t>lambat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terbagi-bagi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15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1E1-CE84-4822-BF36-7E9757C57BEF}" type="slidenum">
              <a:rPr lang="id-ID" smtClean="0"/>
              <a:pPr/>
              <a:t>31</a:t>
            </a:fld>
            <a:endParaRPr lang="id-ID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38554" y="111369"/>
            <a:ext cx="9601200" cy="592015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Topologi</a:t>
            </a:r>
            <a:r>
              <a:rPr lang="en-US" dirty="0" smtClean="0"/>
              <a:t> </a:t>
            </a:r>
            <a:r>
              <a:rPr lang="en-US" dirty="0" err="1" smtClean="0"/>
              <a:t>Jaringan</a:t>
            </a:r>
            <a:endParaRPr lang="en-US" dirty="0"/>
          </a:p>
        </p:txBody>
      </p:sp>
      <p:pic>
        <p:nvPicPr>
          <p:cNvPr id="6" name="Picture 2" descr="topologi jaringan komputer b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51" y="800954"/>
            <a:ext cx="3572364" cy="224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macam macam topologi jaringan r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108" y="800953"/>
            <a:ext cx="2602798" cy="224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macam macam topologi jaringan mes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12" y="3259015"/>
            <a:ext cx="3557103" cy="338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macam macam topologi tree atau poh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100" y="3259015"/>
            <a:ext cx="4387287" cy="338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macam macam topologi sta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88636"/>
            <a:ext cx="4071522" cy="337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9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856343" y="531743"/>
            <a:ext cx="5219178" cy="2514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Clr>
                <a:schemeClr val="accent2"/>
              </a:buClr>
              <a:buSzPct val="100000"/>
              <a:buFont typeface="Wingdings 3" panose="05040102010807070707" pitchFamily="18" charset="2"/>
              <a:buNone/>
              <a:defRPr/>
            </a:pPr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PING </a:t>
            </a:r>
            <a:r>
              <a:rPr lang="en-US" alt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akan</a:t>
            </a:r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mengirim</a:t>
            </a:r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satu</a:t>
            </a:r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paket</a:t>
            </a:r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data </a:t>
            </a:r>
            <a:r>
              <a:rPr lang="en-US" alt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ke</a:t>
            </a:r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salah</a:t>
            </a:r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satu</a:t>
            </a:r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alamat</a:t>
            </a:r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, </a:t>
            </a:r>
            <a:r>
              <a:rPr lang="en-US" alt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lalu</a:t>
            </a:r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alamat-nya</a:t>
            </a:r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akan</a:t>
            </a:r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membalas</a:t>
            </a:r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dalam</a:t>
            </a:r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jumlah</a:t>
            </a:r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sz="2400" i="1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byte</a:t>
            </a:r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dan</a:t>
            </a:r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lamanya</a:t>
            </a:r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waktu</a:t>
            </a:r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data </a:t>
            </a:r>
            <a:r>
              <a:rPr lang="en-US" alt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diterima</a:t>
            </a:r>
            <a:endParaRPr lang="en-US" altLang="en-US" sz="24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6" name="Picture 5" descr="PING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6343" y="3606800"/>
            <a:ext cx="7428579" cy="287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3" descr="E:\download.2013\ping-glob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165" y="446958"/>
            <a:ext cx="4751704" cy="359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80143" y="177800"/>
            <a:ext cx="777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4000" b="1" dirty="0">
                <a:latin typeface="Arial" charset="0"/>
                <a:cs typeface="Arial" charset="0"/>
              </a:rPr>
              <a:t>PING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7091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967015" y="885686"/>
            <a:ext cx="9352245" cy="1447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Clr>
                <a:schemeClr val="accent2"/>
              </a:buClr>
              <a:buSzPct val="100000"/>
              <a:buFont typeface="Wingdings 3" panose="05040102010807070707" pitchFamily="18" charset="2"/>
              <a:buNone/>
              <a:defRPr/>
            </a:pPr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TRACERT </a:t>
            </a:r>
            <a:r>
              <a:rPr lang="en-US" alt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akan</a:t>
            </a:r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menelusuri</a:t>
            </a:r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sambungan</a:t>
            </a:r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Internet </a:t>
            </a:r>
            <a:r>
              <a:rPr lang="en-US" alt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dari</a:t>
            </a:r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tempat</a:t>
            </a:r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kita</a:t>
            </a:r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ke</a:t>
            </a:r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tempat</a:t>
            </a:r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yang </a:t>
            </a:r>
            <a:r>
              <a:rPr lang="en-US" alt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dituju</a:t>
            </a:r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, </a:t>
            </a:r>
            <a:r>
              <a:rPr lang="en-US" alt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dengan</a:t>
            </a:r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memberikan</a:t>
            </a:r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laporan</a:t>
            </a:r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kecepatan</a:t>
            </a:r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di </a:t>
            </a:r>
            <a:r>
              <a:rPr lang="en-US" alt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setiap</a:t>
            </a:r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titik</a:t>
            </a:r>
            <a:endParaRPr lang="en-US" altLang="en-US" sz="240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6" name="Picture 6" descr="trace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67015" y="2342168"/>
            <a:ext cx="726920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2" descr="E:\download.2013\traceroute working explain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013" y="4898024"/>
            <a:ext cx="5950665" cy="1689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52715" y="177800"/>
            <a:ext cx="777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4000" b="1" dirty="0">
                <a:latin typeface="Arial" charset="0"/>
                <a:cs typeface="Arial" charset="0"/>
              </a:rPr>
              <a:t>TRACERT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7789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1E1-CE84-4822-BF36-7E9757C57BEF}" type="slidenum">
              <a:rPr lang="id-ID" smtClean="0"/>
              <a:pPr/>
              <a:t>34</a:t>
            </a:fld>
            <a:endParaRPr lang="id-ID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573741" y="247744"/>
            <a:ext cx="10871200" cy="563562"/>
          </a:xfrm>
        </p:spPr>
        <p:txBody>
          <a:bodyPr>
            <a:normAutofit fontScale="90000"/>
          </a:bodyPr>
          <a:lstStyle/>
          <a:p>
            <a:r>
              <a:rPr lang="en-US" b="1">
                <a:latin typeface="Calibri" charset="0"/>
              </a:rPr>
              <a:t>KESIMPULAN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268941" y="887506"/>
            <a:ext cx="10972800" cy="4953000"/>
          </a:xfrm>
        </p:spPr>
        <p:txBody>
          <a:bodyPr/>
          <a:lstStyle/>
          <a:p>
            <a:pPr>
              <a:lnSpc>
                <a:spcPct val="80000"/>
              </a:lnSpc>
              <a:buFont typeface="Wingdings" charset="2"/>
              <a:buChar char="ü"/>
            </a:pPr>
            <a:r>
              <a:rPr lang="en-US" sz="2000" b="0" dirty="0" err="1"/>
              <a:t>Jaringan</a:t>
            </a:r>
            <a:r>
              <a:rPr lang="en-US" sz="2000" b="0" dirty="0"/>
              <a:t> </a:t>
            </a:r>
            <a:r>
              <a:rPr lang="en-US" sz="2000" b="0" dirty="0" err="1"/>
              <a:t>komputer</a:t>
            </a:r>
            <a:r>
              <a:rPr lang="en-US" sz="2000" b="0" dirty="0"/>
              <a:t> </a:t>
            </a:r>
            <a:r>
              <a:rPr lang="en-US" sz="2000" b="0" dirty="0" err="1"/>
              <a:t>memiliki</a:t>
            </a:r>
            <a:r>
              <a:rPr lang="en-US" sz="2000" b="0" dirty="0"/>
              <a:t> </a:t>
            </a:r>
            <a:r>
              <a:rPr lang="en-US" sz="2000" dirty="0" err="1"/>
              <a:t>fungsi</a:t>
            </a:r>
            <a:r>
              <a:rPr lang="en-US" sz="2000" dirty="0"/>
              <a:t> yang </a:t>
            </a:r>
            <a:r>
              <a:rPr lang="en-US" sz="2000" dirty="0" err="1"/>
              <a:t>sangat</a:t>
            </a:r>
            <a:r>
              <a:rPr lang="en-US" sz="2000" dirty="0"/>
              <a:t> vita</a:t>
            </a:r>
            <a:r>
              <a:rPr lang="en-US" sz="2000" b="0" dirty="0"/>
              <a:t>l </a:t>
            </a:r>
            <a:r>
              <a:rPr lang="en-US" sz="2000" b="0" dirty="0" err="1"/>
              <a:t>pada</a:t>
            </a:r>
            <a:r>
              <a:rPr lang="en-US" sz="2000" b="0" dirty="0"/>
              <a:t> </a:t>
            </a:r>
            <a:r>
              <a:rPr lang="en-US" sz="2000" b="0" dirty="0" err="1"/>
              <a:t>sebuah</a:t>
            </a:r>
            <a:r>
              <a:rPr lang="en-US" sz="2000" b="0" dirty="0"/>
              <a:t> </a:t>
            </a:r>
            <a:r>
              <a:rPr lang="en-US" sz="2000" b="0" dirty="0" err="1"/>
              <a:t>organisasi</a:t>
            </a:r>
            <a:r>
              <a:rPr lang="en-US" sz="2000" b="0" dirty="0"/>
              <a:t>.</a:t>
            </a:r>
          </a:p>
          <a:p>
            <a:pPr>
              <a:lnSpc>
                <a:spcPct val="80000"/>
              </a:lnSpc>
              <a:buFont typeface="Wingdings" charset="2"/>
              <a:buChar char="ü"/>
            </a:pPr>
            <a:endParaRPr lang="en-US" sz="2000" b="0" dirty="0"/>
          </a:p>
          <a:p>
            <a:pPr>
              <a:lnSpc>
                <a:spcPct val="80000"/>
              </a:lnSpc>
              <a:buFont typeface="Wingdings" charset="2"/>
              <a:buChar char="ü"/>
            </a:pPr>
            <a:r>
              <a:rPr lang="en-US" sz="2000" b="0" dirty="0" err="1"/>
              <a:t>Jaringan</a:t>
            </a:r>
            <a:r>
              <a:rPr lang="en-US" sz="2000" b="0" dirty="0"/>
              <a:t> </a:t>
            </a:r>
            <a:r>
              <a:rPr lang="en-US" sz="2000" b="0" dirty="0" err="1"/>
              <a:t>komputer</a:t>
            </a:r>
            <a:r>
              <a:rPr lang="en-US" sz="2000" b="0" dirty="0"/>
              <a:t> </a:t>
            </a:r>
            <a:r>
              <a:rPr lang="en-US" sz="2000" b="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didesain</a:t>
            </a:r>
            <a:r>
              <a:rPr lang="en-US" sz="2000" dirty="0"/>
              <a:t> dan </a:t>
            </a:r>
            <a:r>
              <a:rPr lang="en-US" sz="2000" dirty="0" err="1"/>
              <a:t>direncanakan</a:t>
            </a:r>
            <a:r>
              <a:rPr lang="en-US" sz="2000" dirty="0"/>
              <a:t> </a:t>
            </a:r>
            <a:r>
              <a:rPr lang="en-US" sz="2000" b="0" dirty="0" err="1"/>
              <a:t>dengan</a:t>
            </a:r>
            <a:r>
              <a:rPr lang="en-US" sz="2000" b="0" dirty="0"/>
              <a:t> </a:t>
            </a:r>
            <a:r>
              <a:rPr lang="en-US" sz="2000" b="0" dirty="0" err="1"/>
              <a:t>benar</a:t>
            </a:r>
            <a:r>
              <a:rPr lang="en-US" sz="2000" b="0" dirty="0"/>
              <a:t> agar </a:t>
            </a:r>
            <a:r>
              <a:rPr lang="en-US" sz="2000" b="0" dirty="0" err="1"/>
              <a:t>tidak</a:t>
            </a:r>
            <a:r>
              <a:rPr lang="en-US" sz="2000" b="0" dirty="0"/>
              <a:t> </a:t>
            </a:r>
            <a:r>
              <a:rPr lang="en-US" sz="2000" b="0" dirty="0" err="1"/>
              <a:t>menjadi</a:t>
            </a:r>
            <a:r>
              <a:rPr lang="en-US" sz="2000" b="0" dirty="0"/>
              <a:t> </a:t>
            </a:r>
            <a:r>
              <a:rPr lang="en-US" sz="2000" b="0" dirty="0" err="1"/>
              <a:t>permasalahan</a:t>
            </a:r>
            <a:r>
              <a:rPr lang="en-US" sz="2000" b="0" dirty="0"/>
              <a:t> </a:t>
            </a:r>
            <a:r>
              <a:rPr lang="en-US" sz="2000" b="0" dirty="0" err="1"/>
              <a:t>baru</a:t>
            </a:r>
            <a:r>
              <a:rPr lang="en-US" sz="2000" b="0" dirty="0"/>
              <a:t> di masa </a:t>
            </a:r>
            <a:r>
              <a:rPr lang="en-US" sz="2000" b="0" dirty="0" err="1"/>
              <a:t>depan</a:t>
            </a:r>
            <a:r>
              <a:rPr lang="en-US" sz="2000" b="0" dirty="0"/>
              <a:t>.</a:t>
            </a:r>
          </a:p>
          <a:p>
            <a:pPr marL="0" indent="0">
              <a:lnSpc>
                <a:spcPct val="80000"/>
              </a:lnSpc>
              <a:buNone/>
            </a:pPr>
            <a:endParaRPr lang="en-US" sz="2000" b="0" dirty="0"/>
          </a:p>
          <a:p>
            <a:pPr>
              <a:lnSpc>
                <a:spcPct val="80000"/>
              </a:lnSpc>
              <a:buFont typeface="Wingdings" charset="2"/>
              <a:buChar char="ü"/>
            </a:pPr>
            <a:r>
              <a:rPr lang="en-US" sz="2000" b="0" dirty="0" err="1"/>
              <a:t>Dibutuhkan</a:t>
            </a:r>
            <a:r>
              <a:rPr lang="en-US" sz="2000" b="0" dirty="0"/>
              <a:t> </a:t>
            </a:r>
            <a:r>
              <a:rPr lang="en-US" sz="2000" dirty="0"/>
              <a:t>audit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identifikasi</a:t>
            </a:r>
            <a:r>
              <a:rPr lang="en-US" sz="2000" dirty="0"/>
              <a:t> </a:t>
            </a:r>
            <a:r>
              <a:rPr lang="en-US" sz="2000" b="0" dirty="0" err="1"/>
              <a:t>kebutuhan</a:t>
            </a:r>
            <a:r>
              <a:rPr lang="en-US" sz="2000" b="0" dirty="0"/>
              <a:t> </a:t>
            </a:r>
            <a:r>
              <a:rPr lang="en-US" sz="2000" b="0" dirty="0" err="1"/>
              <a:t>untuk</a:t>
            </a:r>
            <a:r>
              <a:rPr lang="en-US" sz="2000" b="0" dirty="0"/>
              <a:t> </a:t>
            </a:r>
            <a:r>
              <a:rPr lang="en-US" sz="2000" b="0" dirty="0" err="1"/>
              <a:t>merancang</a:t>
            </a:r>
            <a:r>
              <a:rPr lang="en-US" sz="2000" b="0" dirty="0"/>
              <a:t> </a:t>
            </a:r>
            <a:r>
              <a:rPr lang="en-US" sz="2000" b="0" dirty="0" err="1"/>
              <a:t>jaringan</a:t>
            </a:r>
            <a:r>
              <a:rPr lang="en-US" sz="2000" b="0" dirty="0"/>
              <a:t> yang optimal </a:t>
            </a:r>
            <a:r>
              <a:rPr lang="en-US" sz="2000" b="0" dirty="0" err="1"/>
              <a:t>dan</a:t>
            </a:r>
            <a:r>
              <a:rPr lang="en-US" sz="2000" b="0" dirty="0"/>
              <a:t> </a:t>
            </a:r>
            <a:r>
              <a:rPr lang="en-US" sz="2000" b="0" dirty="0" err="1"/>
              <a:t>efisien</a:t>
            </a:r>
            <a:r>
              <a:rPr lang="en-US" sz="2000" b="0" dirty="0"/>
              <a:t>.</a:t>
            </a:r>
          </a:p>
          <a:p>
            <a:pPr>
              <a:lnSpc>
                <a:spcPct val="80000"/>
              </a:lnSpc>
              <a:buFont typeface="Wingdings" charset="2"/>
              <a:buChar char="ü"/>
            </a:pPr>
            <a:endParaRPr lang="en-US" sz="2000" b="0" dirty="0"/>
          </a:p>
          <a:p>
            <a:pPr>
              <a:lnSpc>
                <a:spcPct val="80000"/>
              </a:lnSpc>
              <a:buFont typeface="Wingdings" charset="2"/>
              <a:buChar char="ü"/>
            </a:pPr>
            <a:r>
              <a:rPr lang="en-US" sz="2000" b="0" dirty="0"/>
              <a:t>Ada </a:t>
            </a:r>
            <a:r>
              <a:rPr lang="en-US" sz="2000" b="0" dirty="0" err="1"/>
              <a:t>banyak</a:t>
            </a:r>
            <a:r>
              <a:rPr lang="en-US" sz="2000" b="0" dirty="0"/>
              <a:t> </a:t>
            </a:r>
            <a:r>
              <a:rPr lang="en-US" sz="2000" b="0" dirty="0" err="1"/>
              <a:t>jenis</a:t>
            </a:r>
            <a:r>
              <a:rPr lang="en-US" sz="2000" b="0" dirty="0"/>
              <a:t> </a:t>
            </a:r>
            <a:r>
              <a:rPr lang="en-US" sz="2000" b="0" dirty="0" err="1"/>
              <a:t>perangkat</a:t>
            </a:r>
            <a:r>
              <a:rPr lang="en-US" sz="2000" b="0" dirty="0"/>
              <a:t> </a:t>
            </a:r>
            <a:r>
              <a:rPr lang="en-US" sz="2000" b="0" dirty="0" err="1"/>
              <a:t>jaringan</a:t>
            </a:r>
            <a:r>
              <a:rPr lang="en-US" sz="2000" b="0" dirty="0"/>
              <a:t>, </a:t>
            </a:r>
            <a:r>
              <a:rPr lang="en-US" sz="2000" b="0" dirty="0" err="1"/>
              <a:t>maka</a:t>
            </a:r>
            <a:r>
              <a:rPr lang="en-US" sz="2000" b="0" dirty="0"/>
              <a:t> </a:t>
            </a:r>
            <a:r>
              <a:rPr lang="en-US" sz="2000" dirty="0" err="1"/>
              <a:t>sesuaikan</a:t>
            </a:r>
            <a:r>
              <a:rPr lang="en-US" sz="2000" dirty="0"/>
              <a:t> </a:t>
            </a:r>
            <a:r>
              <a:rPr lang="en-US" sz="2000" dirty="0" err="1"/>
              <a:t>perangkat</a:t>
            </a:r>
            <a:r>
              <a:rPr lang="en-US" sz="2000" b="0" dirty="0"/>
              <a:t> yang </a:t>
            </a:r>
            <a:r>
              <a:rPr lang="en-US" sz="2000" b="0" dirty="0" err="1"/>
              <a:t>digunakan</a:t>
            </a:r>
            <a:r>
              <a:rPr lang="en-US" sz="2000" b="0" dirty="0"/>
              <a:t> </a:t>
            </a:r>
            <a:r>
              <a:rPr lang="en-US" sz="2000" b="0" dirty="0" err="1"/>
              <a:t>dengan</a:t>
            </a:r>
            <a:r>
              <a:rPr lang="en-US" sz="2000" b="0" dirty="0"/>
              <a:t> </a:t>
            </a:r>
            <a:r>
              <a:rPr lang="en-US" sz="2000" b="0" dirty="0" err="1"/>
              <a:t>kebutuhan</a:t>
            </a:r>
            <a:r>
              <a:rPr lang="en-US" sz="2000" b="0" dirty="0"/>
              <a:t>.</a:t>
            </a:r>
          </a:p>
          <a:p>
            <a:pPr>
              <a:lnSpc>
                <a:spcPct val="80000"/>
              </a:lnSpc>
              <a:buFont typeface="Wingdings" charset="2"/>
              <a:buChar char="ü"/>
            </a:pPr>
            <a:endParaRPr lang="en-US" sz="2000" b="0" dirty="0"/>
          </a:p>
          <a:p>
            <a:pPr>
              <a:lnSpc>
                <a:spcPct val="80000"/>
              </a:lnSpc>
              <a:buFont typeface="Wingdings" charset="2"/>
              <a:buChar char="ü"/>
            </a:pPr>
            <a:r>
              <a:rPr lang="en-US" sz="2000" b="0" dirty="0" err="1"/>
              <a:t>Pemilihan</a:t>
            </a:r>
            <a:r>
              <a:rPr lang="en-US" sz="2000" b="0" dirty="0"/>
              <a:t> </a:t>
            </a:r>
            <a:r>
              <a:rPr lang="en-US" sz="2000" b="0" dirty="0" err="1"/>
              <a:t>topologi</a:t>
            </a:r>
            <a:r>
              <a:rPr lang="en-US" sz="2000" b="0" dirty="0"/>
              <a:t> </a:t>
            </a:r>
            <a:r>
              <a:rPr lang="en-US" sz="2000" b="0" dirty="0" err="1"/>
              <a:t>jaringan</a:t>
            </a:r>
            <a:r>
              <a:rPr lang="en-US" sz="2000" b="0" dirty="0"/>
              <a:t> </a:t>
            </a:r>
            <a:r>
              <a:rPr lang="en-US" sz="2000" b="0" dirty="0" err="1"/>
              <a:t>hendaknya</a:t>
            </a:r>
            <a:r>
              <a:rPr lang="en-US" sz="2000" b="0" dirty="0"/>
              <a:t> </a:t>
            </a:r>
            <a:r>
              <a:rPr lang="en-US" sz="2000" b="0" dirty="0" err="1"/>
              <a:t>memperhatikan</a:t>
            </a:r>
            <a:r>
              <a:rPr lang="en-US" sz="2000" b="0" dirty="0"/>
              <a:t> </a:t>
            </a:r>
            <a:r>
              <a:rPr lang="en-US" sz="2000" dirty="0" err="1"/>
              <a:t>karakteristik</a:t>
            </a:r>
            <a:r>
              <a:rPr lang="en-US" sz="2000" dirty="0"/>
              <a:t> </a:t>
            </a:r>
            <a:r>
              <a:rPr lang="en-US" sz="2000" dirty="0" err="1"/>
              <a:t>topologi</a:t>
            </a:r>
            <a:r>
              <a:rPr lang="en-US" sz="2000" b="0" dirty="0"/>
              <a:t> </a:t>
            </a:r>
            <a:r>
              <a:rPr lang="en-US" sz="2000" b="0" dirty="0" err="1"/>
              <a:t>itu</a:t>
            </a:r>
            <a:r>
              <a:rPr lang="en-US" sz="2000" b="0" dirty="0"/>
              <a:t> </a:t>
            </a:r>
            <a:r>
              <a:rPr lang="en-US" sz="2000" b="0" dirty="0" err="1"/>
              <a:t>sendiri</a:t>
            </a:r>
            <a:r>
              <a:rPr lang="en-US" sz="2000" b="0" dirty="0"/>
              <a:t>, </a:t>
            </a:r>
            <a:r>
              <a:rPr lang="en-US" sz="2000" b="0" dirty="0" err="1"/>
              <a:t>letak</a:t>
            </a:r>
            <a:r>
              <a:rPr lang="en-US" sz="2000" b="0" dirty="0"/>
              <a:t> </a:t>
            </a:r>
            <a:r>
              <a:rPr lang="en-US" sz="2000" b="0" dirty="0" err="1"/>
              <a:t>gedung</a:t>
            </a:r>
            <a:r>
              <a:rPr lang="en-US" sz="2000" b="0" dirty="0"/>
              <a:t>, </a:t>
            </a:r>
            <a:r>
              <a:rPr lang="en-US" sz="2000" b="0" dirty="0" err="1"/>
              <a:t>dan</a:t>
            </a:r>
            <a:r>
              <a:rPr lang="en-US" sz="2000" b="0" dirty="0"/>
              <a:t> </a:t>
            </a:r>
            <a:r>
              <a:rPr lang="en-US" sz="2000" b="0" dirty="0" err="1"/>
              <a:t>jumlah</a:t>
            </a:r>
            <a:r>
              <a:rPr lang="en-US" sz="2000" b="0" dirty="0"/>
              <a:t> </a:t>
            </a:r>
            <a:r>
              <a:rPr lang="en-US" sz="2000" b="0" dirty="0" err="1"/>
              <a:t>lantai</a:t>
            </a:r>
            <a:r>
              <a:rPr lang="en-US" sz="2000" b="0" dirty="0"/>
              <a:t> </a:t>
            </a:r>
            <a:r>
              <a:rPr lang="en-US" sz="2000" b="0" dirty="0" err="1"/>
              <a:t>pada</a:t>
            </a:r>
            <a:r>
              <a:rPr lang="en-US" sz="2000" b="0" dirty="0"/>
              <a:t> </a:t>
            </a:r>
            <a:r>
              <a:rPr lang="en-US" sz="2000" b="0" dirty="0" err="1"/>
              <a:t>gedung</a:t>
            </a:r>
            <a:r>
              <a:rPr lang="en-US" sz="2000" b="0" dirty="0"/>
              <a:t> </a:t>
            </a:r>
            <a:r>
              <a:rPr lang="en-US" sz="2000" b="0" dirty="0" err="1"/>
              <a:t>tersebut</a:t>
            </a:r>
            <a:r>
              <a:rPr lang="en-US" sz="2000" b="0" dirty="0"/>
              <a:t>. </a:t>
            </a:r>
          </a:p>
          <a:p>
            <a:pPr>
              <a:lnSpc>
                <a:spcPct val="80000"/>
              </a:lnSpc>
              <a:buFont typeface="Wingdings" charset="2"/>
              <a:buChar char="ü"/>
            </a:pPr>
            <a:endParaRPr lang="en-US" sz="2000" b="0" dirty="0"/>
          </a:p>
          <a:p>
            <a:pPr>
              <a:lnSpc>
                <a:spcPct val="80000"/>
              </a:lnSpc>
              <a:buFont typeface="Wingdings" charset="2"/>
              <a:buChar char="ü"/>
            </a:pPr>
            <a:r>
              <a:rPr lang="en-US" sz="2000" b="0" dirty="0" err="1"/>
              <a:t>Jaringan</a:t>
            </a:r>
            <a:r>
              <a:rPr lang="en-US" sz="2000" b="0" dirty="0"/>
              <a:t> </a:t>
            </a:r>
            <a:r>
              <a:rPr lang="en-US" sz="2000" b="0" dirty="0" err="1"/>
              <a:t>tidak</a:t>
            </a:r>
            <a:r>
              <a:rPr lang="en-US" sz="2000" b="0" dirty="0"/>
              <a:t> </a:t>
            </a:r>
            <a:r>
              <a:rPr lang="en-US" sz="2000" b="0" dirty="0" err="1"/>
              <a:t>stagnan</a:t>
            </a:r>
            <a:r>
              <a:rPr lang="en-US" sz="2000" b="0" dirty="0"/>
              <a:t> </a:t>
            </a:r>
            <a:r>
              <a:rPr lang="en-US" sz="2000" b="0" dirty="0" err="1"/>
              <a:t>ataupun</a:t>
            </a:r>
            <a:r>
              <a:rPr lang="en-US" sz="2000" b="0" dirty="0"/>
              <a:t> </a:t>
            </a:r>
            <a:r>
              <a:rPr lang="en-US" sz="2000" b="0" dirty="0" err="1"/>
              <a:t>berkurang</a:t>
            </a:r>
            <a:r>
              <a:rPr lang="en-US" sz="2000" b="0" dirty="0"/>
              <a:t> (</a:t>
            </a:r>
            <a:r>
              <a:rPr lang="en-US" sz="2000" b="0" dirty="0" err="1"/>
              <a:t>mengecil</a:t>
            </a:r>
            <a:r>
              <a:rPr lang="en-US" sz="2000" b="0" dirty="0"/>
              <a:t>), </a:t>
            </a:r>
            <a:r>
              <a:rPr lang="en-US" sz="2000" b="0" dirty="0" err="1"/>
              <a:t>namun</a:t>
            </a:r>
            <a:r>
              <a:rPr lang="en-US" sz="2000" b="0" dirty="0"/>
              <a:t> </a:t>
            </a:r>
            <a:r>
              <a:rPr lang="en-US" sz="2000" dirty="0" err="1"/>
              <a:t>jaringan</a:t>
            </a:r>
            <a:r>
              <a:rPr lang="en-US" sz="2000" dirty="0"/>
              <a:t> </a:t>
            </a:r>
            <a:r>
              <a:rPr lang="en-US" sz="2000" dirty="0" err="1"/>
              <a:t>komputer</a:t>
            </a:r>
            <a:r>
              <a:rPr lang="en-US" sz="2000" dirty="0"/>
              <a:t> </a:t>
            </a:r>
            <a:r>
              <a:rPr lang="en-US" sz="2000" dirty="0" err="1"/>
              <a:t>selalu</a:t>
            </a:r>
            <a:r>
              <a:rPr lang="en-US" sz="2000" dirty="0"/>
              <a:t> </a:t>
            </a:r>
            <a:r>
              <a:rPr lang="en-US" sz="2000" dirty="0" err="1"/>
              <a:t>tumbuh</a:t>
            </a:r>
            <a:r>
              <a:rPr lang="en-US" sz="2000" b="0" dirty="0"/>
              <a:t>.</a:t>
            </a:r>
          </a:p>
          <a:p>
            <a:pPr marL="0" indent="0">
              <a:lnSpc>
                <a:spcPct val="80000"/>
              </a:lnSpc>
              <a:buNone/>
            </a:pP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1583899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29DE7B6-DC7C-4BA1-B406-EDDA0C0A31C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654296" y="-2"/>
            <a:ext cx="7537704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078BF10A-E623-4611-8905-251810773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81723" y="2593485"/>
            <a:ext cx="1648572" cy="1648572"/>
          </a:xfrm>
          <a:prstGeom prst="rect">
            <a:avLst/>
          </a:prstGeom>
        </p:spPr>
      </p:pic>
      <p:sp>
        <p:nvSpPr>
          <p:cNvPr id="4" name="Judul 3">
            <a:extLst>
              <a:ext uri="{FF2B5EF4-FFF2-40B4-BE49-F238E27FC236}">
                <a16:creationId xmlns:a16="http://schemas.microsoft.com/office/drawing/2014/main" xmlns="" id="{B7A00648-E1D6-417C-8BB0-461B977CA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9620" y="1306071"/>
            <a:ext cx="5478379" cy="26634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Hary</a:t>
            </a:r>
            <a:r>
              <a:rPr lang="en-US" sz="5400" kern="120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kern="1200" dirty="0" err="1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Yudhanto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" name="Kotak Teks 19">
            <a:extLst>
              <a:ext uri="{FF2B5EF4-FFF2-40B4-BE49-F238E27FC236}">
                <a16:creationId xmlns:a16="http://schemas.microsoft.com/office/drawing/2014/main" xmlns="" id="{99A02C93-7D5E-4FF3-B5F7-55E33B7603EF}"/>
              </a:ext>
            </a:extLst>
          </p:cNvPr>
          <p:cNvSpPr txBox="1"/>
          <p:nvPr/>
        </p:nvSpPr>
        <p:spPr>
          <a:xfrm>
            <a:off x="5189620" y="1306071"/>
            <a:ext cx="4112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6000" dirty="0">
                <a:solidFill>
                  <a:schemeClr val="bg1"/>
                </a:solidFill>
              </a:rPr>
              <a:t>Terima Kasih</a:t>
            </a:r>
          </a:p>
        </p:txBody>
      </p:sp>
      <p:pic>
        <p:nvPicPr>
          <p:cNvPr id="22" name="Gambar 21">
            <a:extLst>
              <a:ext uri="{FF2B5EF4-FFF2-40B4-BE49-F238E27FC236}">
                <a16:creationId xmlns:a16="http://schemas.microsoft.com/office/drawing/2014/main" xmlns="" id="{2668D1A0-D524-4F1E-9217-3F8EBF8DF91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3013" y="229344"/>
            <a:ext cx="2245992" cy="540067"/>
          </a:xfrm>
          <a:prstGeom prst="rect">
            <a:avLst/>
          </a:prstGeom>
        </p:spPr>
      </p:pic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xmlns="" id="{E046F7AC-AA61-4ED9-B103-51A2D0A8C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1E1-CE84-4822-BF36-7E9757C57BEF}" type="slidenum">
              <a:rPr lang="id-ID" smtClean="0"/>
              <a:pPr/>
              <a:t>35</a:t>
            </a:fld>
            <a:endParaRPr lang="id-ID"/>
          </a:p>
        </p:txBody>
      </p:sp>
      <p:sp>
        <p:nvSpPr>
          <p:cNvPr id="2" name="Kotak Teks 1">
            <a:extLst>
              <a:ext uri="{FF2B5EF4-FFF2-40B4-BE49-F238E27FC236}">
                <a16:creationId xmlns:a16="http://schemas.microsoft.com/office/drawing/2014/main" xmlns="" id="{980FB980-60FD-4791-B43A-B1E3EC166358}"/>
              </a:ext>
            </a:extLst>
          </p:cNvPr>
          <p:cNvSpPr txBox="1"/>
          <p:nvPr/>
        </p:nvSpPr>
        <p:spPr>
          <a:xfrm>
            <a:off x="598016" y="4035988"/>
            <a:ext cx="34958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600" dirty="0"/>
              <a:t>Kantor:</a:t>
            </a:r>
          </a:p>
          <a:p>
            <a:pPr algn="ctr"/>
            <a:r>
              <a:rPr lang="id-ID" sz="1600" dirty="0"/>
              <a:t>Balai Pelatihan dan Pengembangan Teknologi Informasi dan Komunikasi</a:t>
            </a:r>
          </a:p>
          <a:p>
            <a:pPr algn="ctr"/>
            <a:r>
              <a:rPr lang="id-ID" sz="1600" dirty="0"/>
              <a:t>Kementerian Kominfo</a:t>
            </a:r>
          </a:p>
          <a:p>
            <a:pPr algn="ctr"/>
            <a:r>
              <a:rPr lang="id-ID" sz="1600" dirty="0" err="1"/>
              <a:t>Website</a:t>
            </a:r>
            <a:r>
              <a:rPr lang="id-ID" sz="1600" dirty="0"/>
              <a:t>: </a:t>
            </a:r>
            <a:r>
              <a:rPr lang="id-ID" sz="1600" dirty="0">
                <a:hlinkClick r:id="rId5"/>
              </a:rPr>
              <a:t>https://bpptik.kominfo.go.id</a:t>
            </a:r>
            <a:endParaRPr lang="id-ID" sz="1600" dirty="0"/>
          </a:p>
          <a:p>
            <a:pPr algn="ctr"/>
            <a:r>
              <a:rPr lang="id-ID" sz="1600" dirty="0"/>
              <a:t>Email: bpptik@kominfo.go.id</a:t>
            </a:r>
          </a:p>
          <a:p>
            <a:pPr algn="ctr"/>
            <a:r>
              <a:rPr lang="id-ID" sz="1600" dirty="0"/>
              <a:t>Twitter: @</a:t>
            </a:r>
            <a:r>
              <a:rPr lang="id-ID" sz="1600" dirty="0" err="1"/>
              <a:t>bpptik</a:t>
            </a:r>
            <a:endParaRPr lang="id-ID" sz="1600" dirty="0"/>
          </a:p>
          <a:p>
            <a:pPr algn="ctr"/>
            <a:r>
              <a:rPr lang="id-ID" sz="1600" dirty="0"/>
              <a:t>Facebook: @</a:t>
            </a:r>
            <a:r>
              <a:rPr lang="id-ID" sz="1600" dirty="0" err="1"/>
              <a:t>bpptik</a:t>
            </a:r>
            <a:endParaRPr lang="id-ID" sz="1600" dirty="0"/>
          </a:p>
          <a:p>
            <a:pPr algn="ctr"/>
            <a:r>
              <a:rPr lang="id-ID" sz="1600" dirty="0"/>
              <a:t>Instagram: @</a:t>
            </a:r>
            <a:r>
              <a:rPr lang="id-ID" sz="1600" dirty="0" err="1"/>
              <a:t>bpptik</a:t>
            </a:r>
            <a:endParaRPr lang="id-ID" sz="1600" dirty="0"/>
          </a:p>
          <a:p>
            <a:pPr algn="ctr"/>
            <a:r>
              <a:rPr lang="id-ID" sz="1600" dirty="0"/>
              <a:t>Google Plus: +</a:t>
            </a:r>
            <a:r>
              <a:rPr lang="id-ID" sz="1600" dirty="0" err="1"/>
              <a:t>bpptikkemkominfo</a:t>
            </a:r>
            <a:endParaRPr lang="id-ID" sz="1600" dirty="0"/>
          </a:p>
        </p:txBody>
      </p:sp>
    </p:spTree>
    <p:extLst>
      <p:ext uri="{BB962C8B-B14F-4D97-AF65-F5344CB8AC3E}">
        <p14:creationId xmlns:p14="http://schemas.microsoft.com/office/powerpoint/2010/main" val="3999822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xmlns="" id="{8F886631-4C95-4488-BC63-8DE1FB790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</p:spPr>
        <p:txBody>
          <a:bodyPr/>
          <a:lstStyle/>
          <a:p>
            <a:fld id="{BBAF81E1-CE84-4822-BF36-7E9757C57BEF}" type="slidenum">
              <a:rPr lang="id-ID" smtClean="0"/>
              <a:pPr/>
              <a:t>4</a:t>
            </a:fld>
            <a:endParaRPr lang="id-ID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4800" y="21826"/>
            <a:ext cx="9601200" cy="1485900"/>
          </a:xfrm>
        </p:spPr>
        <p:txBody>
          <a:bodyPr/>
          <a:lstStyle/>
          <a:p>
            <a:r>
              <a:rPr lang="en-US" b="1" u="sng" dirty="0" err="1"/>
              <a:t>Sejarah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042586" y="1334461"/>
            <a:ext cx="9625414" cy="419548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Sambungan</a:t>
            </a:r>
            <a:r>
              <a:rPr lang="en-US" dirty="0"/>
              <a:t> jaringan </a:t>
            </a:r>
            <a:r>
              <a:rPr lang="en-US" dirty="0" err="1"/>
              <a:t>komputer</a:t>
            </a:r>
            <a:r>
              <a:rPr lang="en-US" dirty="0"/>
              <a:t> di PC </a:t>
            </a:r>
            <a:r>
              <a:rPr lang="en-US" dirty="0" err="1"/>
              <a:t>ditemukan</a:t>
            </a:r>
            <a:r>
              <a:rPr lang="en-US" dirty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1"/>
                </a:solidFill>
              </a:rPr>
              <a:t>Dr</a:t>
            </a:r>
            <a:r>
              <a:rPr lang="en-US" b="1" dirty="0">
                <a:solidFill>
                  <a:schemeClr val="tx1"/>
                </a:solidFill>
              </a:rPr>
              <a:t>. Robert M. Metcalfe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tahun</a:t>
            </a:r>
            <a:r>
              <a:rPr lang="en-US" dirty="0"/>
              <a:t> </a:t>
            </a:r>
            <a:r>
              <a:rPr lang="en-US" b="1" dirty="0"/>
              <a:t>1976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 smtClean="0"/>
              <a:t>diberi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b="1" i="1" dirty="0" smtClean="0"/>
              <a:t>Ethernet</a:t>
            </a:r>
            <a:endParaRPr lang="en-US" b="1" dirty="0"/>
          </a:p>
        </p:txBody>
      </p:sp>
      <p:pic>
        <p:nvPicPr>
          <p:cNvPr id="8" name="Picture 2" descr="Image result for Dr.Robert M Metcalf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00" y="2993569"/>
            <a:ext cx="3804560" cy="253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sambungan jaringan komputer ditemukan ole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853" y="2652938"/>
            <a:ext cx="6572250" cy="344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84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xmlns="" id="{8F886631-4C95-4488-BC63-8DE1FB790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</p:spPr>
        <p:txBody>
          <a:bodyPr/>
          <a:lstStyle/>
          <a:p>
            <a:fld id="{BBAF81E1-CE84-4822-BF36-7E9757C57BEF}" type="slidenum">
              <a:rPr lang="id-ID" smtClean="0"/>
              <a:pPr/>
              <a:t>5</a:t>
            </a:fld>
            <a:endParaRPr lang="id-ID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72142" y="322036"/>
            <a:ext cx="9601200" cy="1485900"/>
          </a:xfrm>
        </p:spPr>
        <p:txBody>
          <a:bodyPr/>
          <a:lstStyle/>
          <a:p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Jaringan</a:t>
            </a:r>
            <a:r>
              <a:rPr lang="en-US" dirty="0" smtClean="0"/>
              <a:t> </a:t>
            </a:r>
            <a:r>
              <a:rPr lang="en-US" dirty="0" err="1" smtClean="0"/>
              <a:t>Komputer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87927" y="2296886"/>
            <a:ext cx="9601200" cy="35814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jaringan</a:t>
            </a:r>
            <a:r>
              <a:rPr lang="en-US" dirty="0" smtClean="0"/>
              <a:t> </a:t>
            </a:r>
            <a:r>
              <a:rPr lang="en-US" dirty="0" err="1" smtClean="0"/>
              <a:t>komputer</a:t>
            </a:r>
            <a:r>
              <a:rPr lang="en-US" dirty="0" smtClean="0"/>
              <a:t> :</a:t>
            </a:r>
          </a:p>
          <a:p>
            <a:r>
              <a:rPr lang="en-US" dirty="0" smtClean="0"/>
              <a:t>Small Home Network (peer to peer)</a:t>
            </a:r>
          </a:p>
          <a:p>
            <a:r>
              <a:rPr lang="en-US" dirty="0" smtClean="0"/>
              <a:t>Small Office Home Office Network (SOHO)</a:t>
            </a:r>
          </a:p>
          <a:p>
            <a:r>
              <a:rPr lang="en-US" dirty="0" smtClean="0"/>
              <a:t>Medium to Large Network</a:t>
            </a:r>
          </a:p>
          <a:p>
            <a:r>
              <a:rPr lang="en-US" dirty="0" smtClean="0"/>
              <a:t>World Wide Network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138" y="2286000"/>
            <a:ext cx="471487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1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xmlns="" id="{8F886631-4C95-4488-BC63-8DE1FB790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</p:spPr>
        <p:txBody>
          <a:bodyPr/>
          <a:lstStyle/>
          <a:p>
            <a:fld id="{BBAF81E1-CE84-4822-BF36-7E9757C57BEF}" type="slidenum">
              <a:rPr lang="id-ID" smtClean="0"/>
              <a:pPr/>
              <a:t>6</a:t>
            </a:fld>
            <a:endParaRPr lang="id-ID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7927" y="97971"/>
            <a:ext cx="9601200" cy="1485900"/>
          </a:xfrm>
        </p:spPr>
        <p:txBody>
          <a:bodyPr/>
          <a:lstStyle/>
          <a:p>
            <a:r>
              <a:rPr lang="en-US" dirty="0" err="1" smtClean="0"/>
              <a:t>Komponen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Perangkat</a:t>
            </a:r>
            <a:r>
              <a:rPr lang="en-US" dirty="0" smtClean="0"/>
              <a:t> </a:t>
            </a:r>
            <a:r>
              <a:rPr lang="en-US" dirty="0" err="1" smtClean="0"/>
              <a:t>Sebuah</a:t>
            </a:r>
            <a:r>
              <a:rPr lang="en-US" dirty="0" smtClean="0"/>
              <a:t> </a:t>
            </a:r>
            <a:r>
              <a:rPr lang="en-US" dirty="0" err="1" smtClean="0"/>
              <a:t>Jaringan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47057" y="1698172"/>
            <a:ext cx="9601200" cy="1606062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Komponen</a:t>
            </a:r>
            <a:r>
              <a:rPr lang="en-US" dirty="0" smtClean="0"/>
              <a:t> Hardware</a:t>
            </a:r>
          </a:p>
          <a:p>
            <a:pPr lvl="1"/>
            <a:r>
              <a:rPr lang="en-US" dirty="0" smtClean="0"/>
              <a:t>Personal Computer (PC), Network Interface Card (NIC)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Kabel</a:t>
            </a:r>
            <a:endParaRPr lang="en-US" dirty="0" smtClean="0"/>
          </a:p>
          <a:p>
            <a:r>
              <a:rPr lang="en-US" dirty="0" err="1" smtClean="0"/>
              <a:t>Komponen</a:t>
            </a:r>
            <a:r>
              <a:rPr lang="en-US" dirty="0" smtClean="0"/>
              <a:t> Software</a:t>
            </a:r>
          </a:p>
          <a:p>
            <a:pPr lvl="1"/>
            <a:r>
              <a:rPr lang="en-US" dirty="0" err="1" smtClean="0"/>
              <a:t>Sistem</a:t>
            </a:r>
            <a:r>
              <a:rPr lang="en-US" dirty="0" smtClean="0"/>
              <a:t> </a:t>
            </a:r>
            <a:r>
              <a:rPr lang="en-US" dirty="0" err="1" smtClean="0"/>
              <a:t>Operasi</a:t>
            </a:r>
            <a:r>
              <a:rPr lang="en-US" dirty="0" smtClean="0"/>
              <a:t>, Network Adapter Driver, </a:t>
            </a:r>
            <a:r>
              <a:rPr lang="en-US" dirty="0" err="1" smtClean="0"/>
              <a:t>Protokol</a:t>
            </a:r>
            <a:r>
              <a:rPr lang="en-US" dirty="0" smtClean="0"/>
              <a:t> </a:t>
            </a:r>
            <a:r>
              <a:rPr lang="en-US" dirty="0" err="1" smtClean="0"/>
              <a:t>Jaringan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47057" y="3418535"/>
            <a:ext cx="3687696" cy="20134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tx1"/>
                </a:solidFill>
              </a:rPr>
              <a:t>Perangkat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Jaringan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Repeater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Hub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Bridge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Switch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Router</a:t>
            </a:r>
            <a:endParaRPr lang="en-US" dirty="0">
              <a:solidFill>
                <a:schemeClr val="tx1"/>
              </a:solidFill>
            </a:endParaRPr>
          </a:p>
          <a:p>
            <a:pPr marL="530352" lvl="1" indent="0">
              <a:buNone/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778189" y="3418535"/>
            <a:ext cx="3687696" cy="20134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Media </a:t>
            </a:r>
            <a:r>
              <a:rPr lang="en-US" dirty="0" err="1" smtClean="0">
                <a:solidFill>
                  <a:schemeClr val="tx1"/>
                </a:solidFill>
              </a:rPr>
              <a:t>Penghubung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Coaxial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Twisted Pair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Fiber Optic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Electrical Cable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Light</a:t>
            </a:r>
            <a:endParaRPr lang="en-US" dirty="0">
              <a:solidFill>
                <a:schemeClr val="tx1"/>
              </a:solidFill>
            </a:endParaRPr>
          </a:p>
          <a:p>
            <a:pPr marL="530352" lvl="1" indent="0">
              <a:buNone/>
            </a:pPr>
            <a:endParaRPr lang="en-US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80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1E1-CE84-4822-BF36-7E9757C57BEF}" type="slidenum">
              <a:rPr lang="id-ID" smtClean="0"/>
              <a:pPr/>
              <a:t>7</a:t>
            </a:fld>
            <a:endParaRPr lang="id-ID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89527" y="131203"/>
            <a:ext cx="10871200" cy="563562"/>
          </a:xfrm>
        </p:spPr>
        <p:txBody>
          <a:bodyPr/>
          <a:lstStyle/>
          <a:p>
            <a:r>
              <a:rPr lang="en-US" sz="2800" b="1" dirty="0">
                <a:latin typeface="Calibri" charset="0"/>
              </a:rPr>
              <a:t>PERANGKAT KERAS JARINGAN KOMPUTER</a:t>
            </a:r>
            <a:endParaRPr lang="en-US" sz="2800" dirty="0">
              <a:latin typeface="Calibri" charset="0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184727" y="770965"/>
            <a:ext cx="10972800" cy="4953000"/>
          </a:xfrm>
        </p:spPr>
        <p:txBody>
          <a:bodyPr/>
          <a:lstStyle/>
          <a:p>
            <a:pPr>
              <a:lnSpc>
                <a:spcPct val="80000"/>
              </a:lnSpc>
              <a:buFontTx/>
              <a:buAutoNum type="arabicPeriod"/>
            </a:pPr>
            <a:r>
              <a:rPr lang="en-US" sz="1800" b="1" dirty="0" err="1"/>
              <a:t>Komputer</a:t>
            </a:r>
            <a:endParaRPr lang="en-US" sz="1800" b="1" dirty="0"/>
          </a:p>
          <a:p>
            <a:pPr marL="0" indent="0">
              <a:lnSpc>
                <a:spcPct val="80000"/>
              </a:lnSpc>
              <a:buNone/>
            </a:pPr>
            <a:endParaRPr lang="en-US" sz="1800" dirty="0"/>
          </a:p>
          <a:p>
            <a:pPr marL="0" indent="0">
              <a:lnSpc>
                <a:spcPct val="80000"/>
              </a:lnSpc>
              <a:buNone/>
            </a:pPr>
            <a:endParaRPr lang="en-US" sz="1800" dirty="0"/>
          </a:p>
          <a:p>
            <a:pPr marL="0" indent="0">
              <a:lnSpc>
                <a:spcPct val="80000"/>
              </a:lnSpc>
              <a:buNone/>
            </a:pPr>
            <a:endParaRPr lang="en-US" sz="1800" dirty="0"/>
          </a:p>
          <a:p>
            <a:pPr marL="0" indent="0">
              <a:lnSpc>
                <a:spcPct val="80000"/>
              </a:lnSpc>
              <a:buNone/>
            </a:pPr>
            <a:endParaRPr lang="en-US" sz="1800" dirty="0"/>
          </a:p>
          <a:p>
            <a:pPr marL="0" indent="0">
              <a:lnSpc>
                <a:spcPct val="80000"/>
              </a:lnSpc>
              <a:buNone/>
            </a:pPr>
            <a:endParaRPr lang="en-US" sz="1800" dirty="0"/>
          </a:p>
          <a:p>
            <a:pPr marL="0" indent="0">
              <a:lnSpc>
                <a:spcPct val="80000"/>
              </a:lnSpc>
              <a:buNone/>
            </a:pPr>
            <a:endParaRPr lang="en-US" sz="1800" dirty="0"/>
          </a:p>
          <a:p>
            <a:pPr marL="0" indent="0">
              <a:lnSpc>
                <a:spcPct val="80000"/>
              </a:lnSpc>
              <a:buNone/>
            </a:pPr>
            <a:endParaRPr lang="en-US" sz="1800" dirty="0"/>
          </a:p>
          <a:p>
            <a:pPr marL="0" indent="0">
              <a:lnSpc>
                <a:spcPct val="80000"/>
              </a:lnSpc>
              <a:buNone/>
            </a:pPr>
            <a:endParaRPr lang="en-US" sz="180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dirty="0"/>
              <a:t>2. </a:t>
            </a:r>
            <a:r>
              <a:rPr lang="en-US" sz="1800" b="1" dirty="0" err="1"/>
              <a:t>Kartu</a:t>
            </a:r>
            <a:r>
              <a:rPr lang="en-US" sz="1800" b="1" dirty="0"/>
              <a:t> </a:t>
            </a:r>
            <a:r>
              <a:rPr lang="en-US" sz="1800" b="1" dirty="0" err="1"/>
              <a:t>Jaringan</a:t>
            </a:r>
            <a:r>
              <a:rPr lang="en-US" sz="1800" b="1" dirty="0"/>
              <a:t>/</a:t>
            </a:r>
            <a:r>
              <a:rPr lang="en-US" sz="1800" i="1" dirty="0"/>
              <a:t>Network Interface Cards (NIC)</a:t>
            </a:r>
            <a:endParaRPr lang="en-US" sz="1800" b="1" dirty="0"/>
          </a:p>
          <a:p>
            <a:pPr>
              <a:lnSpc>
                <a:spcPct val="80000"/>
              </a:lnSpc>
              <a:buFontTx/>
              <a:buNone/>
            </a:pPr>
            <a:endParaRPr lang="en-US" sz="1800" dirty="0"/>
          </a:p>
        </p:txBody>
      </p:sp>
      <p:pic>
        <p:nvPicPr>
          <p:cNvPr id="7" name="Picture 6" descr="17120-illustration-of-a-laptop-computer-pv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11" y="1405316"/>
            <a:ext cx="1835628" cy="1711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94863" y="1532221"/>
            <a:ext cx="2448272" cy="14908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15143" y="1604229"/>
            <a:ext cx="1512168" cy="11341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3085" y="4298477"/>
            <a:ext cx="2169485" cy="15841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17163" y="4171274"/>
            <a:ext cx="1497980" cy="19937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26766" y="3880121"/>
            <a:ext cx="2420888" cy="242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7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xmlns="" id="{8F886631-4C95-4488-BC63-8DE1FB790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</p:spPr>
        <p:txBody>
          <a:bodyPr/>
          <a:lstStyle/>
          <a:p>
            <a:fld id="{BBAF81E1-CE84-4822-BF36-7E9757C57BEF}" type="slidenum">
              <a:rPr lang="id-ID" smtClean="0"/>
              <a:pPr/>
              <a:t>8</a:t>
            </a:fld>
            <a:endParaRPr lang="id-ID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17715" y="165588"/>
            <a:ext cx="9601200" cy="1485900"/>
          </a:xfrm>
        </p:spPr>
        <p:txBody>
          <a:bodyPr/>
          <a:lstStyle/>
          <a:p>
            <a:r>
              <a:rPr lang="en-US" dirty="0" smtClean="0"/>
              <a:t>Repeater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idx="1"/>
          </p:nvPr>
        </p:nvSpPr>
        <p:spPr>
          <a:xfrm>
            <a:off x="217715" y="1545772"/>
            <a:ext cx="10341428" cy="3581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Repeater </a:t>
            </a:r>
            <a:r>
              <a:rPr lang="en-US" dirty="0" err="1"/>
              <a:t>berfungsi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penguat</a:t>
            </a:r>
            <a:r>
              <a:rPr lang="en-US" dirty="0"/>
              <a:t> </a:t>
            </a:r>
            <a:r>
              <a:rPr lang="en-US" dirty="0" err="1"/>
              <a:t>sinyal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 smtClean="0"/>
              <a:t>kabel</a:t>
            </a:r>
            <a:r>
              <a:rPr lang="en-US" dirty="0" smtClean="0"/>
              <a:t> </a:t>
            </a:r>
            <a:r>
              <a:rPr lang="en-US" dirty="0" err="1" smtClean="0"/>
              <a:t>ataupun</a:t>
            </a:r>
            <a:r>
              <a:rPr lang="en-US" dirty="0" smtClean="0"/>
              <a:t> </a:t>
            </a:r>
            <a:r>
              <a:rPr lang="en-US" dirty="0" err="1" smtClean="0"/>
              <a:t>nirkabel</a:t>
            </a:r>
            <a:r>
              <a:rPr lang="en-US" dirty="0" smtClean="0"/>
              <a:t>. </a:t>
            </a:r>
            <a:r>
              <a:rPr lang="en-US" dirty="0" err="1"/>
              <a:t>Jadi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adanya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sinyal</a:t>
            </a:r>
            <a:r>
              <a:rPr lang="en-US" dirty="0"/>
              <a:t> yang </a:t>
            </a:r>
            <a:r>
              <a:rPr lang="en-US" dirty="0" err="1"/>
              <a:t>tadinya</a:t>
            </a:r>
            <a:r>
              <a:rPr lang="en-US" dirty="0"/>
              <a:t> </a:t>
            </a:r>
            <a:r>
              <a:rPr lang="en-US" dirty="0" err="1"/>
              <a:t>dikirimkan</a:t>
            </a:r>
            <a:r>
              <a:rPr lang="en-US" dirty="0"/>
              <a:t> </a:t>
            </a:r>
            <a:r>
              <a:rPr lang="en-US" dirty="0" err="1"/>
              <a:t>lemah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 smtClean="0"/>
              <a:t>kuat</a:t>
            </a:r>
            <a:r>
              <a:rPr lang="en-US" dirty="0" smtClean="0"/>
              <a:t> </a:t>
            </a:r>
            <a:r>
              <a:rPr lang="en-US" dirty="0" err="1" smtClean="0"/>
              <a:t>kembali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6" descr="Image result for repeater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923" y="3033511"/>
            <a:ext cx="3307617" cy="267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https://3.bp.blogspot.com/-X5MZ6ETVzxQ/V4eI-wPjt9I/AAAAAAAACJ0/41mfZsWM118uUC0zROOJ7pETdOC8B2gYQCLcB/s200/jaringa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044" y="2738596"/>
            <a:ext cx="2312376" cy="231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9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xmlns="" id="{8F886631-4C95-4488-BC63-8DE1FB790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</p:spPr>
        <p:txBody>
          <a:bodyPr/>
          <a:lstStyle/>
          <a:p>
            <a:fld id="{BBAF81E1-CE84-4822-BF36-7E9757C57BEF}" type="slidenum">
              <a:rPr lang="id-ID" smtClean="0"/>
              <a:pPr/>
              <a:t>9</a:t>
            </a:fld>
            <a:endParaRPr lang="id-ID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3126" y="167054"/>
            <a:ext cx="9601200" cy="1485900"/>
          </a:xfrm>
        </p:spPr>
        <p:txBody>
          <a:bodyPr/>
          <a:lstStyle/>
          <a:p>
            <a:r>
              <a:rPr lang="en-US" dirty="0" smtClean="0"/>
              <a:t>Hub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26977" y="1489668"/>
            <a:ext cx="6117365" cy="393141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Hub </a:t>
            </a:r>
            <a:r>
              <a:rPr lang="en-US" dirty="0" err="1"/>
              <a:t>sering</a:t>
            </a:r>
            <a:r>
              <a:rPr lang="en-US" dirty="0"/>
              <a:t> </a:t>
            </a:r>
            <a:r>
              <a:rPr lang="en-US" dirty="0" err="1"/>
              <a:t>disebut</a:t>
            </a:r>
            <a:r>
              <a:rPr lang="en-US" dirty="0"/>
              <a:t> </a:t>
            </a:r>
            <a:r>
              <a:rPr lang="en-US" dirty="0" err="1"/>
              <a:t>juga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konsentrator</a:t>
            </a:r>
            <a:r>
              <a:rPr lang="en-US" dirty="0"/>
              <a:t>.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hub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meyatukan</a:t>
            </a:r>
            <a:r>
              <a:rPr lang="en-US" dirty="0"/>
              <a:t> </a:t>
            </a:r>
            <a:r>
              <a:rPr lang="en-US" dirty="0" err="1"/>
              <a:t>kabel-kabel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smtClean="0"/>
              <a:t>client, workstation, </a:t>
            </a:r>
            <a:r>
              <a:rPr lang="en-US" dirty="0" err="1" smtClean="0"/>
              <a:t>ataupun</a:t>
            </a:r>
            <a:r>
              <a:rPr lang="en-US" dirty="0" smtClean="0"/>
              <a:t> </a:t>
            </a:r>
            <a:r>
              <a:rPr lang="en-US" dirty="0"/>
              <a:t>server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b="1" dirty="0"/>
              <a:t>Hub </a:t>
            </a:r>
            <a:r>
              <a:rPr lang="en-US" b="1" dirty="0" err="1"/>
              <a:t>aktif</a:t>
            </a:r>
            <a:r>
              <a:rPr lang="en-US" b="1" dirty="0"/>
              <a:t> </a:t>
            </a:r>
            <a:r>
              <a:rPr lang="en-US" dirty="0" err="1"/>
              <a:t>merupakan</a:t>
            </a:r>
            <a:r>
              <a:rPr lang="en-US" dirty="0"/>
              <a:t> hub yang </a:t>
            </a:r>
            <a:r>
              <a:rPr lang="en-US" dirty="0" err="1"/>
              <a:t>menyambungkan</a:t>
            </a:r>
            <a:r>
              <a:rPr lang="en-US" dirty="0"/>
              <a:t> </a:t>
            </a:r>
            <a:r>
              <a:rPr lang="en-US" dirty="0" err="1"/>
              <a:t>kabel-kabel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client </a:t>
            </a:r>
            <a:r>
              <a:rPr lang="en-US" dirty="0" err="1"/>
              <a:t>atau</a:t>
            </a:r>
            <a:r>
              <a:rPr lang="en-US" dirty="0"/>
              <a:t> server yang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transmisinya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diperkuat</a:t>
            </a:r>
            <a:r>
              <a:rPr lang="en-US" dirty="0"/>
              <a:t> </a:t>
            </a:r>
            <a:r>
              <a:rPr lang="en-US" dirty="0" err="1"/>
              <a:t>terlebih</a:t>
            </a:r>
            <a:r>
              <a:rPr lang="en-US" dirty="0"/>
              <a:t> </a:t>
            </a:r>
            <a:r>
              <a:rPr lang="en-US" dirty="0" err="1"/>
              <a:t>dahulu</a:t>
            </a:r>
            <a:r>
              <a:rPr lang="en-US" dirty="0"/>
              <a:t> </a:t>
            </a:r>
            <a:r>
              <a:rPr lang="en-US" dirty="0" err="1"/>
              <a:t>sebelum</a:t>
            </a:r>
            <a:r>
              <a:rPr lang="en-US" dirty="0"/>
              <a:t> </a:t>
            </a:r>
            <a:r>
              <a:rPr lang="en-US" dirty="0" err="1"/>
              <a:t>dikirimkan</a:t>
            </a:r>
            <a:r>
              <a:rPr lang="en-US" dirty="0"/>
              <a:t>.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Sedangkan</a:t>
            </a:r>
            <a:r>
              <a:rPr lang="en-US" dirty="0" smtClean="0"/>
              <a:t> </a:t>
            </a:r>
            <a:r>
              <a:rPr lang="en-US" b="1" dirty="0"/>
              <a:t>hub </a:t>
            </a:r>
            <a:r>
              <a:rPr lang="en-US" b="1" dirty="0" err="1"/>
              <a:t>pasif</a:t>
            </a:r>
            <a:r>
              <a:rPr lang="en-US" b="1" dirty="0"/>
              <a:t> </a:t>
            </a:r>
            <a:r>
              <a:rPr lang="en-US" dirty="0" err="1"/>
              <a:t>adalah</a:t>
            </a:r>
            <a:r>
              <a:rPr lang="en-US" dirty="0"/>
              <a:t> hub yang </a:t>
            </a:r>
            <a:r>
              <a:rPr lang="en-US" dirty="0" err="1"/>
              <a:t>befungsi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pemisah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pembagi</a:t>
            </a:r>
            <a:r>
              <a:rPr lang="en-US" dirty="0"/>
              <a:t> </a:t>
            </a:r>
            <a:r>
              <a:rPr lang="en-US" dirty="0" err="1"/>
              <a:t>sinyal</a:t>
            </a:r>
            <a:r>
              <a:rPr lang="en-US" dirty="0"/>
              <a:t> yang </a:t>
            </a:r>
            <a:r>
              <a:rPr lang="en-US" dirty="0" err="1"/>
              <a:t>masuk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ditransmisikan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smtClean="0"/>
              <a:t>network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i="0" dirty="0"/>
              <a:t>Hub </a:t>
            </a:r>
            <a:r>
              <a:rPr lang="en-US" i="0" dirty="0" err="1"/>
              <a:t>bisa</a:t>
            </a:r>
            <a:r>
              <a:rPr lang="en-US" i="0" dirty="0"/>
              <a:t> </a:t>
            </a:r>
            <a:r>
              <a:rPr lang="en-US" i="0" dirty="0" err="1"/>
              <a:t>menyebabkan</a:t>
            </a:r>
            <a:r>
              <a:rPr lang="en-US" i="0" dirty="0"/>
              <a:t> domain collision, </a:t>
            </a:r>
            <a:r>
              <a:rPr lang="en-US" i="0" dirty="0" err="1"/>
              <a:t>dikarenakan</a:t>
            </a:r>
            <a:r>
              <a:rPr lang="en-US" i="0" dirty="0"/>
              <a:t> hub </a:t>
            </a:r>
            <a:r>
              <a:rPr lang="en-US" i="0" dirty="0" err="1"/>
              <a:t>tidak</a:t>
            </a:r>
            <a:r>
              <a:rPr lang="en-US" i="0" dirty="0"/>
              <a:t> </a:t>
            </a:r>
            <a:r>
              <a:rPr lang="en-US" i="0" dirty="0" err="1"/>
              <a:t>mampu</a:t>
            </a:r>
            <a:r>
              <a:rPr lang="en-US" i="0" dirty="0"/>
              <a:t> </a:t>
            </a:r>
            <a:r>
              <a:rPr lang="en-US" i="0" dirty="0" err="1"/>
              <a:t>menentukan</a:t>
            </a:r>
            <a:r>
              <a:rPr lang="en-US" i="0" dirty="0"/>
              <a:t> </a:t>
            </a:r>
            <a:r>
              <a:rPr lang="en-US" i="0" dirty="0" err="1"/>
              <a:t>tujuan</a:t>
            </a:r>
            <a:r>
              <a:rPr lang="en-US" i="0" dirty="0"/>
              <a:t>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2" descr="Image result for hu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898" y="4033837"/>
            <a:ext cx="4158856" cy="275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hu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317" y="791307"/>
            <a:ext cx="5056437" cy="313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Simbol-Simbol Pada Jaringan Komputer yang Harus Kamu Ketahu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983" y="5576887"/>
            <a:ext cx="20574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59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2150</TotalTime>
  <Words>1941</Words>
  <Application>Microsoft Office PowerPoint</Application>
  <PresentationFormat>Widescreen</PresentationFormat>
  <Paragraphs>312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Arial</vt:lpstr>
      <vt:lpstr>Calibri</vt:lpstr>
      <vt:lpstr>Calibri Light</vt:lpstr>
      <vt:lpstr>Constantia</vt:lpstr>
      <vt:lpstr>Franklin Gothic Book</vt:lpstr>
      <vt:lpstr>Garamond</vt:lpstr>
      <vt:lpstr>Wingdings</vt:lpstr>
      <vt:lpstr>Wingdings 2</vt:lpstr>
      <vt:lpstr>Wingdings 3</vt:lpstr>
      <vt:lpstr>HDOfficeLightV0</vt:lpstr>
      <vt:lpstr>Topologi Jaringan </vt:lpstr>
      <vt:lpstr>Pengertian</vt:lpstr>
      <vt:lpstr>JARINGAN KOMPUTER DAN MANFAATNYA</vt:lpstr>
      <vt:lpstr>Sejarah</vt:lpstr>
      <vt:lpstr>Contoh Jaringan Komputer</vt:lpstr>
      <vt:lpstr>Komponen dan Perangkat Sebuah Jaringan</vt:lpstr>
      <vt:lpstr>PERANGKAT KERAS JARINGAN KOMPUTER</vt:lpstr>
      <vt:lpstr>Repeater</vt:lpstr>
      <vt:lpstr>Hub</vt:lpstr>
      <vt:lpstr>PowerPoint Presentation</vt:lpstr>
      <vt:lpstr>Bridge</vt:lpstr>
      <vt:lpstr>Switch</vt:lpstr>
      <vt:lpstr>PowerPoint Presentation</vt:lpstr>
      <vt:lpstr>PERANGKAT KERAS JARINGAN KOMPUTER</vt:lpstr>
      <vt:lpstr>Router</vt:lpstr>
      <vt:lpstr>LAN, MAN, WAN dan PAN</vt:lpstr>
      <vt:lpstr>JENIS JARINGAN KOMPUTER</vt:lpstr>
      <vt:lpstr>Tipe Jaringan</vt:lpstr>
      <vt:lpstr>Client Server</vt:lpstr>
      <vt:lpstr>Peer to Peer</vt:lpstr>
      <vt:lpstr>Topologi Jaringan</vt:lpstr>
      <vt:lpstr>Topologi Bus</vt:lpstr>
      <vt:lpstr>TOPOLOGI JARINGAN KOMPUTER</vt:lpstr>
      <vt:lpstr>Topologi Ring</vt:lpstr>
      <vt:lpstr>TOPOLOGI JARINGAN KOMPUTER</vt:lpstr>
      <vt:lpstr>Topologi Star</vt:lpstr>
      <vt:lpstr>TOPOLOGI JARINGAN KOMPUTER</vt:lpstr>
      <vt:lpstr>Topologi Mesh</vt:lpstr>
      <vt:lpstr>TOPOLOGI JARINGAN KOMPUTER</vt:lpstr>
      <vt:lpstr>Topologi Tree</vt:lpstr>
      <vt:lpstr>Topologi Jaringan</vt:lpstr>
      <vt:lpstr>PowerPoint Presentation</vt:lpstr>
      <vt:lpstr>PowerPoint Presentation</vt:lpstr>
      <vt:lpstr>KESIMPULAN</vt:lpstr>
      <vt:lpstr>Hary Yudhanto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Konsep dan Kebijakan Teknologi Informasi dan Komunikasi</dc:title>
  <dc:creator>Hendra tno</dc:creator>
  <cp:lastModifiedBy>Dyah Widowati</cp:lastModifiedBy>
  <cp:revision>315</cp:revision>
  <cp:lastPrinted>2018-04-05T18:09:35Z</cp:lastPrinted>
  <dcterms:created xsi:type="dcterms:W3CDTF">2018-04-04T16:21:03Z</dcterms:created>
  <dcterms:modified xsi:type="dcterms:W3CDTF">2019-09-16T15:19:40Z</dcterms:modified>
</cp:coreProperties>
</file>